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8" r:id="rId2"/>
    <p:sldId id="261" r:id="rId3"/>
    <p:sldId id="262" r:id="rId4"/>
    <p:sldId id="268" r:id="rId5"/>
    <p:sldId id="501" r:id="rId6"/>
    <p:sldId id="502" r:id="rId7"/>
    <p:sldId id="505" r:id="rId8"/>
    <p:sldId id="503" r:id="rId9"/>
    <p:sldId id="509" r:id="rId10"/>
    <p:sldId id="510" r:id="rId11"/>
    <p:sldId id="497" r:id="rId12"/>
    <p:sldId id="507" r:id="rId13"/>
    <p:sldId id="508" r:id="rId14"/>
    <p:sldId id="280" r:id="rId15"/>
    <p:sldId id="279" r:id="rId16"/>
    <p:sldId id="284" r:id="rId17"/>
    <p:sldId id="292" r:id="rId18"/>
    <p:sldId id="498" r:id="rId19"/>
    <p:sldId id="283" r:id="rId20"/>
    <p:sldId id="286" r:id="rId21"/>
    <p:sldId id="296" r:id="rId22"/>
    <p:sldId id="269" r:id="rId23"/>
    <p:sldId id="271" r:id="rId24"/>
    <p:sldId id="272" r:id="rId25"/>
    <p:sldId id="273" r:id="rId26"/>
    <p:sldId id="281" r:id="rId27"/>
    <p:sldId id="270" r:id="rId28"/>
    <p:sldId id="295" r:id="rId29"/>
    <p:sldId id="299" r:id="rId30"/>
    <p:sldId id="506" r:id="rId31"/>
    <p:sldId id="293" r:id="rId32"/>
    <p:sldId id="456" r:id="rId33"/>
    <p:sldId id="427" r:id="rId34"/>
    <p:sldId id="457" r:id="rId35"/>
    <p:sldId id="458" r:id="rId36"/>
    <p:sldId id="436" r:id="rId37"/>
    <p:sldId id="407" r:id="rId38"/>
    <p:sldId id="434" r:id="rId39"/>
    <p:sldId id="435" r:id="rId40"/>
    <p:sldId id="460" r:id="rId41"/>
    <p:sldId id="449" r:id="rId42"/>
    <p:sldId id="452" r:id="rId43"/>
  </p:sldIdLst>
  <p:sldSz cx="12192000" cy="6858000"/>
  <p:notesSz cx="6858000" cy="9144000"/>
  <p:custDataLst>
    <p:tags r:id="rId4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BC07"/>
    <a:srgbClr val="A5A5A7"/>
    <a:srgbClr val="0044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76796" autoAdjust="0"/>
  </p:normalViewPr>
  <p:slideViewPr>
    <p:cSldViewPr snapToGrid="0">
      <p:cViewPr varScale="1">
        <p:scale>
          <a:sx n="55" d="100"/>
          <a:sy n="55" d="100"/>
        </p:scale>
        <p:origin x="1182"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A89D028-5EA3-4F51-B833-1C9BC28EA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2F36DD7-831C-4522-8A35-35A05FB935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07B23E-207A-4AD3-BD08-2D9784547D0D}" type="datetimeFigureOut">
              <a:rPr lang="fr-FR" smtClean="0"/>
              <a:t>05/11/2020</a:t>
            </a:fld>
            <a:endParaRPr lang="fr-FR"/>
          </a:p>
        </p:txBody>
      </p:sp>
      <p:sp>
        <p:nvSpPr>
          <p:cNvPr id="4" name="Espace réservé du pied de page 3">
            <a:extLst>
              <a:ext uri="{FF2B5EF4-FFF2-40B4-BE49-F238E27FC236}">
                <a16:creationId xmlns:a16="http://schemas.microsoft.com/office/drawing/2014/main" id="{E4F13428-9BAD-4251-A520-2F2699DEA1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A706A88-4F0E-4298-B360-3ACCF03959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FC8B07-FB8B-47C7-973D-BC49BC216BF6}" type="slidenum">
              <a:rPr lang="fr-FR" smtClean="0"/>
              <a:t>‹N°›</a:t>
            </a:fld>
            <a:endParaRPr lang="fr-FR"/>
          </a:p>
        </p:txBody>
      </p:sp>
    </p:spTree>
    <p:extLst>
      <p:ext uri="{BB962C8B-B14F-4D97-AF65-F5344CB8AC3E}">
        <p14:creationId xmlns:p14="http://schemas.microsoft.com/office/powerpoint/2010/main" val="2483514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ABDE5-DA4B-45CF-B601-D056B938535D}" type="datetimeFigureOut">
              <a:rPr lang="fr-FR" smtClean="0"/>
              <a:t>05/11/2020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D02C6-A262-41AA-9748-E96D3CFD51D2}" type="slidenum">
              <a:rPr lang="fr-FR" smtClean="0"/>
              <a:t>‹N°›</a:t>
            </a:fld>
            <a:endParaRPr lang="fr-FR"/>
          </a:p>
        </p:txBody>
      </p:sp>
    </p:spTree>
    <p:extLst>
      <p:ext uri="{BB962C8B-B14F-4D97-AF65-F5344CB8AC3E}">
        <p14:creationId xmlns:p14="http://schemas.microsoft.com/office/powerpoint/2010/main" val="275707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AAD02C6-A262-41AA-9748-E96D3CFD51D2}" type="slidenum">
              <a:rPr lang="fr-FR" smtClean="0"/>
              <a:t>1</a:t>
            </a:fld>
            <a:endParaRPr lang="fr-FR"/>
          </a:p>
        </p:txBody>
      </p:sp>
    </p:spTree>
    <p:extLst>
      <p:ext uri="{BB962C8B-B14F-4D97-AF65-F5344CB8AC3E}">
        <p14:creationId xmlns:p14="http://schemas.microsoft.com/office/powerpoint/2010/main" val="239256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13DB0-83B3-4016-8861-7956E113BE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84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13DB0-83B3-4016-8861-7956E113BE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65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13DB0-83B3-4016-8861-7956E113BEB9}" type="slidenum">
              <a:rPr lang="en-GB" smtClean="0"/>
              <a:t>33</a:t>
            </a:fld>
            <a:endParaRPr lang="en-GB"/>
          </a:p>
        </p:txBody>
      </p:sp>
    </p:spTree>
    <p:extLst>
      <p:ext uri="{BB962C8B-B14F-4D97-AF65-F5344CB8AC3E}">
        <p14:creationId xmlns:p14="http://schemas.microsoft.com/office/powerpoint/2010/main" val="71923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13DB0-83B3-4016-8861-7956E113BEB9}" type="slidenum">
              <a:rPr lang="en-GB" smtClean="0"/>
              <a:t>36</a:t>
            </a:fld>
            <a:endParaRPr lang="en-GB"/>
          </a:p>
        </p:txBody>
      </p:sp>
    </p:spTree>
    <p:extLst>
      <p:ext uri="{BB962C8B-B14F-4D97-AF65-F5344CB8AC3E}">
        <p14:creationId xmlns:p14="http://schemas.microsoft.com/office/powerpoint/2010/main" val="235773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13DB0-83B3-4016-8861-7956E113BEB9}" type="slidenum">
              <a:rPr lang="en-GB" smtClean="0"/>
              <a:t>37</a:t>
            </a:fld>
            <a:endParaRPr lang="en-GB"/>
          </a:p>
        </p:txBody>
      </p:sp>
    </p:spTree>
    <p:extLst>
      <p:ext uri="{BB962C8B-B14F-4D97-AF65-F5344CB8AC3E}">
        <p14:creationId xmlns:p14="http://schemas.microsoft.com/office/powerpoint/2010/main" val="340345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13DB0-83B3-4016-8861-7956E113BEB9}" type="slidenum">
              <a:rPr lang="en-GB" smtClean="0"/>
              <a:t>38</a:t>
            </a:fld>
            <a:endParaRPr lang="en-GB"/>
          </a:p>
        </p:txBody>
      </p:sp>
    </p:spTree>
    <p:extLst>
      <p:ext uri="{BB962C8B-B14F-4D97-AF65-F5344CB8AC3E}">
        <p14:creationId xmlns:p14="http://schemas.microsoft.com/office/powerpoint/2010/main" val="3179558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13DB0-83B3-4016-8861-7956E113BEB9}" type="slidenum">
              <a:rPr lang="en-GB" smtClean="0"/>
              <a:t>39</a:t>
            </a:fld>
            <a:endParaRPr lang="en-GB"/>
          </a:p>
        </p:txBody>
      </p:sp>
    </p:spTree>
    <p:extLst>
      <p:ext uri="{BB962C8B-B14F-4D97-AF65-F5344CB8AC3E}">
        <p14:creationId xmlns:p14="http://schemas.microsoft.com/office/powerpoint/2010/main" val="2171568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A13DB0-83B3-4016-8861-7956E113BEB9}" type="slidenum">
              <a:rPr lang="en-GB" smtClean="0"/>
              <a:t>41</a:t>
            </a:fld>
            <a:endParaRPr lang="en-GB"/>
          </a:p>
        </p:txBody>
      </p:sp>
    </p:spTree>
    <p:extLst>
      <p:ext uri="{BB962C8B-B14F-4D97-AF65-F5344CB8AC3E}">
        <p14:creationId xmlns:p14="http://schemas.microsoft.com/office/powerpoint/2010/main" val="2700919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13DB0-83B3-4016-8861-7956E113BEB9}" type="slidenum">
              <a:rPr lang="en-GB" smtClean="0"/>
              <a:t>42</a:t>
            </a:fld>
            <a:endParaRPr lang="en-GB"/>
          </a:p>
        </p:txBody>
      </p:sp>
    </p:spTree>
    <p:extLst>
      <p:ext uri="{BB962C8B-B14F-4D97-AF65-F5344CB8AC3E}">
        <p14:creationId xmlns:p14="http://schemas.microsoft.com/office/powerpoint/2010/main" val="167650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CAAD02C6-A262-41AA-9748-E96D3CFD51D2}" type="slidenum">
              <a:rPr lang="fr-FR" smtClean="0"/>
              <a:t>4</a:t>
            </a:fld>
            <a:endParaRPr lang="fr-FR"/>
          </a:p>
        </p:txBody>
      </p:sp>
    </p:spTree>
    <p:extLst>
      <p:ext uri="{BB962C8B-B14F-4D97-AF65-F5344CB8AC3E}">
        <p14:creationId xmlns:p14="http://schemas.microsoft.com/office/powerpoint/2010/main" val="53255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AD02C6-A262-41AA-9748-E96D3CFD51D2}" type="slidenum">
              <a:rPr lang="fr-FR" smtClean="0"/>
              <a:t>5</a:t>
            </a:fld>
            <a:endParaRPr lang="fr-FR"/>
          </a:p>
        </p:txBody>
      </p:sp>
    </p:spTree>
    <p:extLst>
      <p:ext uri="{BB962C8B-B14F-4D97-AF65-F5344CB8AC3E}">
        <p14:creationId xmlns:p14="http://schemas.microsoft.com/office/powerpoint/2010/main" val="62798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AD02C6-A262-41AA-9748-E96D3CFD51D2}" type="slidenum">
              <a:rPr lang="fr-FR" smtClean="0"/>
              <a:t>6</a:t>
            </a:fld>
            <a:endParaRPr lang="fr-FR"/>
          </a:p>
        </p:txBody>
      </p:sp>
    </p:spTree>
    <p:extLst>
      <p:ext uri="{BB962C8B-B14F-4D97-AF65-F5344CB8AC3E}">
        <p14:creationId xmlns:p14="http://schemas.microsoft.com/office/powerpoint/2010/main" val="386457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AAD02C6-A262-41AA-9748-E96D3CFD51D2}" type="slidenum">
              <a:rPr lang="fr-FR" smtClean="0"/>
              <a:t>7</a:t>
            </a:fld>
            <a:endParaRPr lang="fr-FR"/>
          </a:p>
        </p:txBody>
      </p:sp>
    </p:spTree>
    <p:extLst>
      <p:ext uri="{BB962C8B-B14F-4D97-AF65-F5344CB8AC3E}">
        <p14:creationId xmlns:p14="http://schemas.microsoft.com/office/powerpoint/2010/main" val="41892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AD02C6-A262-41AA-9748-E96D3CFD51D2}" type="slidenum">
              <a:rPr lang="fr-FR" smtClean="0"/>
              <a:t>8</a:t>
            </a:fld>
            <a:endParaRPr lang="fr-FR"/>
          </a:p>
        </p:txBody>
      </p:sp>
    </p:spTree>
    <p:extLst>
      <p:ext uri="{BB962C8B-B14F-4D97-AF65-F5344CB8AC3E}">
        <p14:creationId xmlns:p14="http://schemas.microsoft.com/office/powerpoint/2010/main" val="101177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AD02C6-A262-41AA-9748-E96D3CFD51D2}" type="slidenum">
              <a:rPr lang="fr-FR" smtClean="0"/>
              <a:t>9</a:t>
            </a:fld>
            <a:endParaRPr lang="fr-FR"/>
          </a:p>
        </p:txBody>
      </p:sp>
    </p:spTree>
    <p:extLst>
      <p:ext uri="{BB962C8B-B14F-4D97-AF65-F5344CB8AC3E}">
        <p14:creationId xmlns:p14="http://schemas.microsoft.com/office/powerpoint/2010/main" val="175168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AD02C6-A262-41AA-9748-E96D3CFD51D2}" type="slidenum">
              <a:rPr lang="fr-FR" smtClean="0"/>
              <a:t>10</a:t>
            </a:fld>
            <a:endParaRPr lang="fr-FR"/>
          </a:p>
        </p:txBody>
      </p:sp>
    </p:spTree>
    <p:extLst>
      <p:ext uri="{BB962C8B-B14F-4D97-AF65-F5344CB8AC3E}">
        <p14:creationId xmlns:p14="http://schemas.microsoft.com/office/powerpoint/2010/main" val="3657033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13DB0-83B3-4016-8861-7956E113BE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72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4" name="Espace réservé du contenu 13">
            <a:extLst>
              <a:ext uri="{FF2B5EF4-FFF2-40B4-BE49-F238E27FC236}">
                <a16:creationId xmlns:a16="http://schemas.microsoft.com/office/drawing/2014/main" id="{85158A96-7A80-40AE-9625-D7A32EE7C606}"/>
              </a:ext>
            </a:extLst>
          </p:cNvPr>
          <p:cNvSpPr>
            <a:spLocks noGrp="1"/>
          </p:cNvSpPr>
          <p:nvPr>
            <p:ph sz="quarter" idx="14"/>
          </p:nvPr>
        </p:nvSpPr>
        <p:spPr>
          <a:xfrm>
            <a:off x="838200" y="1524001"/>
            <a:ext cx="10515600" cy="469899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Titre 17">
            <a:extLst>
              <a:ext uri="{FF2B5EF4-FFF2-40B4-BE49-F238E27FC236}">
                <a16:creationId xmlns:a16="http://schemas.microsoft.com/office/drawing/2014/main" id="{B1FE92D2-CCFE-46C4-9E79-050E98A4E368}"/>
              </a:ext>
            </a:extLst>
          </p:cNvPr>
          <p:cNvSpPr>
            <a:spLocks noGrp="1"/>
          </p:cNvSpPr>
          <p:nvPr>
            <p:ph type="title"/>
          </p:nvPr>
        </p:nvSpPr>
        <p:spPr/>
        <p:txBody>
          <a:bodyPr/>
          <a:lstStyle/>
          <a:p>
            <a:r>
              <a:rPr lang="fr-FR"/>
              <a:t>Modifiez le style du titre</a:t>
            </a:r>
          </a:p>
        </p:txBody>
      </p:sp>
      <p:sp>
        <p:nvSpPr>
          <p:cNvPr id="19" name="Espace réservé de la date 18">
            <a:extLst>
              <a:ext uri="{FF2B5EF4-FFF2-40B4-BE49-F238E27FC236}">
                <a16:creationId xmlns:a16="http://schemas.microsoft.com/office/drawing/2014/main" id="{D3C67DBB-B0BC-4FED-9090-D31331F795E0}"/>
              </a:ext>
            </a:extLst>
          </p:cNvPr>
          <p:cNvSpPr>
            <a:spLocks noGrp="1"/>
          </p:cNvSpPr>
          <p:nvPr>
            <p:ph type="dt" sz="half" idx="15"/>
          </p:nvPr>
        </p:nvSpPr>
        <p:spPr/>
        <p:txBody>
          <a:bodyPr/>
          <a:lstStyle/>
          <a:p>
            <a:fld id="{5F8E6905-9598-4E2D-99F3-627D93731CB9}" type="datetime1">
              <a:rPr lang="fr-FR" smtClean="0"/>
              <a:t>05/11/2020</a:t>
            </a:fld>
            <a:endParaRPr lang="fr-FR"/>
          </a:p>
        </p:txBody>
      </p:sp>
      <p:sp>
        <p:nvSpPr>
          <p:cNvPr id="20" name="Espace réservé du pied de page 19">
            <a:extLst>
              <a:ext uri="{FF2B5EF4-FFF2-40B4-BE49-F238E27FC236}">
                <a16:creationId xmlns:a16="http://schemas.microsoft.com/office/drawing/2014/main" id="{77D0673B-4F52-4973-95E2-AA20FB933A7B}"/>
              </a:ext>
            </a:extLst>
          </p:cNvPr>
          <p:cNvSpPr>
            <a:spLocks noGrp="1"/>
          </p:cNvSpPr>
          <p:nvPr>
            <p:ph type="ftr" sz="quarter" idx="16"/>
          </p:nvPr>
        </p:nvSpPr>
        <p:spPr/>
        <p:txBody>
          <a:bodyPr/>
          <a:lstStyle/>
          <a:p>
            <a:endParaRPr lang="fr-FR"/>
          </a:p>
        </p:txBody>
      </p:sp>
      <p:sp>
        <p:nvSpPr>
          <p:cNvPr id="21" name="Espace réservé du numéro de diapositive 20">
            <a:extLst>
              <a:ext uri="{FF2B5EF4-FFF2-40B4-BE49-F238E27FC236}">
                <a16:creationId xmlns:a16="http://schemas.microsoft.com/office/drawing/2014/main" id="{9E24A61E-CB66-4081-A420-C182AA2433A6}"/>
              </a:ext>
            </a:extLst>
          </p:cNvPr>
          <p:cNvSpPr>
            <a:spLocks noGrp="1"/>
          </p:cNvSpPr>
          <p:nvPr>
            <p:ph type="sldNum" sz="quarter" idx="17"/>
          </p:nvPr>
        </p:nvSpPr>
        <p:spPr/>
        <p:txBody>
          <a:bodyPr/>
          <a:lstStyle/>
          <a:p>
            <a:fld id="{F1FA75FB-747D-4209-99F2-CB63BD33520A}" type="slidenum">
              <a:rPr lang="fr-FR" smtClean="0"/>
              <a:t>‹N°›</a:t>
            </a:fld>
            <a:endParaRPr lang="fr-FR"/>
          </a:p>
        </p:txBody>
      </p:sp>
    </p:spTree>
    <p:extLst>
      <p:ext uri="{BB962C8B-B14F-4D97-AF65-F5344CB8AC3E}">
        <p14:creationId xmlns:p14="http://schemas.microsoft.com/office/powerpoint/2010/main" val="2017479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19" name="Espace réservé de la date 4">
            <a:extLst>
              <a:ext uri="{FF2B5EF4-FFF2-40B4-BE49-F238E27FC236}">
                <a16:creationId xmlns:a16="http://schemas.microsoft.com/office/drawing/2014/main" id="{F50D89A3-7ACB-4327-862D-2F4251107FF6}"/>
              </a:ext>
            </a:extLst>
          </p:cNvPr>
          <p:cNvSpPr>
            <a:spLocks noGrp="1"/>
          </p:cNvSpPr>
          <p:nvPr>
            <p:ph type="dt" sz="half" idx="10"/>
          </p:nvPr>
        </p:nvSpPr>
        <p:spPr>
          <a:xfrm>
            <a:off x="838200" y="6356350"/>
            <a:ext cx="2743200" cy="365125"/>
          </a:xfrm>
        </p:spPr>
        <p:txBody>
          <a:bodyPr/>
          <a:lstStyle/>
          <a:p>
            <a:fld id="{AE43531E-3CC7-4B4B-AAC7-D2A86F58661F}" type="datetime1">
              <a:rPr lang="fr-FR" smtClean="0"/>
              <a:t>05/11/2020</a:t>
            </a:fld>
            <a:endParaRPr lang="fr-FR"/>
          </a:p>
        </p:txBody>
      </p:sp>
      <p:sp>
        <p:nvSpPr>
          <p:cNvPr id="20" name="Espace réservé du pied de page 5">
            <a:extLst>
              <a:ext uri="{FF2B5EF4-FFF2-40B4-BE49-F238E27FC236}">
                <a16:creationId xmlns:a16="http://schemas.microsoft.com/office/drawing/2014/main" id="{47D63E34-002B-4967-A54E-C8A94F87B6DC}"/>
              </a:ext>
            </a:extLst>
          </p:cNvPr>
          <p:cNvSpPr>
            <a:spLocks noGrp="1"/>
          </p:cNvSpPr>
          <p:nvPr>
            <p:ph type="ftr" sz="quarter" idx="11"/>
          </p:nvPr>
        </p:nvSpPr>
        <p:spPr>
          <a:xfrm>
            <a:off x="4038600" y="6356350"/>
            <a:ext cx="4114800" cy="365125"/>
          </a:xfrm>
        </p:spPr>
        <p:txBody>
          <a:bodyPr/>
          <a:lstStyle/>
          <a:p>
            <a:endParaRPr lang="fr-FR"/>
          </a:p>
        </p:txBody>
      </p:sp>
      <p:sp>
        <p:nvSpPr>
          <p:cNvPr id="21" name="Espace réservé du numéro de diapositive 6">
            <a:extLst>
              <a:ext uri="{FF2B5EF4-FFF2-40B4-BE49-F238E27FC236}">
                <a16:creationId xmlns:a16="http://schemas.microsoft.com/office/drawing/2014/main" id="{077E6CC6-F845-4309-87AE-EC2C33AE4534}"/>
              </a:ext>
            </a:extLst>
          </p:cNvPr>
          <p:cNvSpPr>
            <a:spLocks noGrp="1"/>
          </p:cNvSpPr>
          <p:nvPr>
            <p:ph type="sldNum" sz="quarter" idx="12"/>
          </p:nvPr>
        </p:nvSpPr>
        <p:spPr>
          <a:xfrm>
            <a:off x="8610600" y="6356350"/>
            <a:ext cx="2743200" cy="365125"/>
          </a:xfrm>
        </p:spPr>
        <p:txBody>
          <a:bodyPr/>
          <a:lstStyle/>
          <a:p>
            <a:fld id="{F1FA75FB-747D-4209-99F2-CB63BD33520A}" type="slidenum">
              <a:rPr lang="fr-FR" smtClean="0"/>
              <a:t>‹N°›</a:t>
            </a:fld>
            <a:endParaRPr lang="fr-FR"/>
          </a:p>
        </p:txBody>
      </p:sp>
      <p:sp>
        <p:nvSpPr>
          <p:cNvPr id="23" name="Espace réservé du contenu 3">
            <a:extLst>
              <a:ext uri="{FF2B5EF4-FFF2-40B4-BE49-F238E27FC236}">
                <a16:creationId xmlns:a16="http://schemas.microsoft.com/office/drawing/2014/main" id="{0E5D0498-FB58-477C-910A-C772C9948CE2}"/>
              </a:ext>
            </a:extLst>
          </p:cNvPr>
          <p:cNvSpPr>
            <a:spLocks noGrp="1"/>
          </p:cNvSpPr>
          <p:nvPr>
            <p:ph sz="half" idx="2"/>
          </p:nvPr>
        </p:nvSpPr>
        <p:spPr>
          <a:xfrm>
            <a:off x="6248400" y="1511300"/>
            <a:ext cx="5105400" cy="4719683"/>
          </a:xfrm>
          <a:prstGeom prst="rect">
            <a:avLst/>
          </a:prstGeom>
          <a:solidFill>
            <a:schemeClr val="accent1"/>
          </a:solidFill>
        </p:spPr>
        <p:txBody>
          <a:bodyPr/>
          <a:lstStyle/>
          <a:p>
            <a:pPr lvl="0"/>
            <a:endParaRPr lang="fr-FR" dirty="0"/>
          </a:p>
        </p:txBody>
      </p:sp>
      <p:sp>
        <p:nvSpPr>
          <p:cNvPr id="24" name="Espace réservé du titre 1">
            <a:extLst>
              <a:ext uri="{FF2B5EF4-FFF2-40B4-BE49-F238E27FC236}">
                <a16:creationId xmlns:a16="http://schemas.microsoft.com/office/drawing/2014/main" id="{18CA0B20-A6F1-45ED-8229-1EE99A3C654C}"/>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25" name="Espace réservé du contenu 13">
            <a:extLst>
              <a:ext uri="{FF2B5EF4-FFF2-40B4-BE49-F238E27FC236}">
                <a16:creationId xmlns:a16="http://schemas.microsoft.com/office/drawing/2014/main" id="{B3F4E72C-FC77-4367-9839-EEDD65D4C6AB}"/>
              </a:ext>
            </a:extLst>
          </p:cNvPr>
          <p:cNvSpPr>
            <a:spLocks noGrp="1"/>
          </p:cNvSpPr>
          <p:nvPr>
            <p:ph sz="quarter" idx="14"/>
          </p:nvPr>
        </p:nvSpPr>
        <p:spPr>
          <a:xfrm>
            <a:off x="838200" y="1524001"/>
            <a:ext cx="5080000" cy="465296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966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9" name="Espace réservé de la date 3">
            <a:extLst>
              <a:ext uri="{FF2B5EF4-FFF2-40B4-BE49-F238E27FC236}">
                <a16:creationId xmlns:a16="http://schemas.microsoft.com/office/drawing/2014/main" id="{FD791D8F-5A01-4DFD-B7FE-C4EC6F30E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C5958-55F2-44B1-93E6-7D988D312A74}" type="datetime1">
              <a:rPr lang="fr-FR" smtClean="0"/>
              <a:t>05/11/2020</a:t>
            </a:fld>
            <a:endParaRPr lang="fr-FR"/>
          </a:p>
        </p:txBody>
      </p:sp>
      <p:sp>
        <p:nvSpPr>
          <p:cNvPr id="10" name="Espace réservé du pied de page 4">
            <a:extLst>
              <a:ext uri="{FF2B5EF4-FFF2-40B4-BE49-F238E27FC236}">
                <a16:creationId xmlns:a16="http://schemas.microsoft.com/office/drawing/2014/main" id="{26961E90-79FF-42C9-9A7E-10A196F766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11" name="Espace réservé du numéro de diapositive 5">
            <a:extLst>
              <a:ext uri="{FF2B5EF4-FFF2-40B4-BE49-F238E27FC236}">
                <a16:creationId xmlns:a16="http://schemas.microsoft.com/office/drawing/2014/main" id="{566EA9EF-FD8E-43C7-89F3-753BEFCA87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A75FB-747D-4209-99F2-CB63BD33520A}" type="slidenum">
              <a:rPr lang="fr-FR" smtClean="0"/>
              <a:t>‹N°›</a:t>
            </a:fld>
            <a:endParaRPr lang="fr-FR"/>
          </a:p>
        </p:txBody>
      </p:sp>
      <p:sp>
        <p:nvSpPr>
          <p:cNvPr id="13" name="Espace réservé du contenu 3">
            <a:extLst>
              <a:ext uri="{FF2B5EF4-FFF2-40B4-BE49-F238E27FC236}">
                <a16:creationId xmlns:a16="http://schemas.microsoft.com/office/drawing/2014/main" id="{38DEAA2B-57CC-4A9F-9282-53BE289F1A0D}"/>
              </a:ext>
            </a:extLst>
          </p:cNvPr>
          <p:cNvSpPr>
            <a:spLocks noGrp="1"/>
          </p:cNvSpPr>
          <p:nvPr>
            <p:ph sz="half" idx="11"/>
          </p:nvPr>
        </p:nvSpPr>
        <p:spPr>
          <a:xfrm>
            <a:off x="6299200" y="1511301"/>
            <a:ext cx="5054600" cy="4719682"/>
          </a:xfrm>
          <a:prstGeom prst="rect">
            <a:avLst/>
          </a:prstGeom>
          <a:solidFill>
            <a:schemeClr val="accent1"/>
          </a:solidFill>
        </p:spPr>
        <p:txBody>
          <a:bodyPr/>
          <a:lstStyle/>
          <a:p>
            <a:pPr lvl="0"/>
            <a:endParaRPr lang="fr-FR" dirty="0"/>
          </a:p>
        </p:txBody>
      </p:sp>
      <p:sp>
        <p:nvSpPr>
          <p:cNvPr id="14" name="Espace réservé de la date 3">
            <a:extLst>
              <a:ext uri="{FF2B5EF4-FFF2-40B4-BE49-F238E27FC236}">
                <a16:creationId xmlns:a16="http://schemas.microsoft.com/office/drawing/2014/main" id="{70AAC4BE-7E77-4570-B499-923FEFB3BACE}"/>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B7B6AC-AED9-4B81-ADD0-5680D4552822}" type="datetimeFigureOut">
              <a:rPr lang="fr-FR" smtClean="0"/>
              <a:pPr/>
              <a:t>05/11/2020</a:t>
            </a:fld>
            <a:endParaRPr lang="fr-FR"/>
          </a:p>
        </p:txBody>
      </p:sp>
      <p:sp>
        <p:nvSpPr>
          <p:cNvPr id="15" name="Espace réservé du numéro de diapositive 5">
            <a:extLst>
              <a:ext uri="{FF2B5EF4-FFF2-40B4-BE49-F238E27FC236}">
                <a16:creationId xmlns:a16="http://schemas.microsoft.com/office/drawing/2014/main" id="{C0C59075-A2FA-4FFB-B1C8-FF2C82BA63D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FA75FB-747D-4209-99F2-CB63BD33520A}" type="slidenum">
              <a:rPr lang="fr-FR" smtClean="0"/>
              <a:pPr/>
              <a:t>‹N°›</a:t>
            </a:fld>
            <a:endParaRPr lang="fr-FR"/>
          </a:p>
        </p:txBody>
      </p:sp>
      <p:sp>
        <p:nvSpPr>
          <p:cNvPr id="16" name="Espace réservé pour une image  12">
            <a:extLst>
              <a:ext uri="{FF2B5EF4-FFF2-40B4-BE49-F238E27FC236}">
                <a16:creationId xmlns:a16="http://schemas.microsoft.com/office/drawing/2014/main" id="{E9B28E30-17E2-4967-990A-8C927A5BE663}"/>
              </a:ext>
            </a:extLst>
          </p:cNvPr>
          <p:cNvSpPr>
            <a:spLocks noGrp="1"/>
          </p:cNvSpPr>
          <p:nvPr>
            <p:ph type="pic" sz="quarter" idx="10" hasCustomPrompt="1"/>
          </p:nvPr>
        </p:nvSpPr>
        <p:spPr>
          <a:xfrm>
            <a:off x="838200" y="4584699"/>
            <a:ext cx="2743200" cy="1646283"/>
          </a:xfrm>
          <a:prstGeom prst="rect">
            <a:avLst/>
          </a:prstGeom>
          <a:solidFill>
            <a:schemeClr val="accent1"/>
          </a:solidFill>
        </p:spPr>
        <p:txBody>
          <a:bodyPr/>
          <a:lstStyle>
            <a:lvl1pPr marL="0" indent="0">
              <a:buNone/>
              <a:defRPr>
                <a:solidFill>
                  <a:schemeClr val="bg1"/>
                </a:solidFill>
              </a:defRPr>
            </a:lvl1pPr>
          </a:lstStyle>
          <a:p>
            <a:r>
              <a:rPr lang="fr-FR" dirty="0"/>
              <a:t>Zone d’insertion de votre logo</a:t>
            </a:r>
          </a:p>
        </p:txBody>
      </p:sp>
      <p:sp>
        <p:nvSpPr>
          <p:cNvPr id="17" name="Espace réservé du titre 1">
            <a:extLst>
              <a:ext uri="{FF2B5EF4-FFF2-40B4-BE49-F238E27FC236}">
                <a16:creationId xmlns:a16="http://schemas.microsoft.com/office/drawing/2014/main" id="{DE399037-9DE5-4158-ABFC-CFCF65BBE93B}"/>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20" name="Espace réservé du contenu 13">
            <a:extLst>
              <a:ext uri="{FF2B5EF4-FFF2-40B4-BE49-F238E27FC236}">
                <a16:creationId xmlns:a16="http://schemas.microsoft.com/office/drawing/2014/main" id="{42028008-D60B-419E-8AE8-EE6AB3BDCCCE}"/>
              </a:ext>
            </a:extLst>
          </p:cNvPr>
          <p:cNvSpPr>
            <a:spLocks noGrp="1"/>
          </p:cNvSpPr>
          <p:nvPr>
            <p:ph sz="quarter" idx="14"/>
          </p:nvPr>
        </p:nvSpPr>
        <p:spPr>
          <a:xfrm>
            <a:off x="838200" y="1524001"/>
            <a:ext cx="5080000" cy="259079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83581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11" name="Espace réservé du titre 1">
            <a:extLst>
              <a:ext uri="{FF2B5EF4-FFF2-40B4-BE49-F238E27FC236}">
                <a16:creationId xmlns:a16="http://schemas.microsoft.com/office/drawing/2014/main" id="{C655E7AD-83B9-43DF-80BD-32B4D2EB8F20}"/>
              </a:ext>
            </a:extLst>
          </p:cNvPr>
          <p:cNvSpPr>
            <a:spLocks noGrp="1"/>
          </p:cNvSpPr>
          <p:nvPr>
            <p:ph type="title"/>
          </p:nvPr>
        </p:nvSpPr>
        <p:spPr>
          <a:xfrm>
            <a:off x="838200" y="705394"/>
            <a:ext cx="10515600" cy="757646"/>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13" name="Espace réservé de la date 3">
            <a:extLst>
              <a:ext uri="{FF2B5EF4-FFF2-40B4-BE49-F238E27FC236}">
                <a16:creationId xmlns:a16="http://schemas.microsoft.com/office/drawing/2014/main" id="{0B28A544-AD0E-489E-B748-B658D952E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6C516-BFEE-42F0-924E-8E00B9D408EC}" type="datetime1">
              <a:rPr lang="fr-FR" smtClean="0"/>
              <a:t>05/11/2020</a:t>
            </a:fld>
            <a:endParaRPr lang="fr-FR"/>
          </a:p>
        </p:txBody>
      </p:sp>
      <p:sp>
        <p:nvSpPr>
          <p:cNvPr id="14" name="Espace réservé du pied de page 4">
            <a:extLst>
              <a:ext uri="{FF2B5EF4-FFF2-40B4-BE49-F238E27FC236}">
                <a16:creationId xmlns:a16="http://schemas.microsoft.com/office/drawing/2014/main" id="{D4958E59-140E-4DF2-A3A3-C3AB5843C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15" name="Espace réservé du numéro de diapositive 5">
            <a:extLst>
              <a:ext uri="{FF2B5EF4-FFF2-40B4-BE49-F238E27FC236}">
                <a16:creationId xmlns:a16="http://schemas.microsoft.com/office/drawing/2014/main" id="{29748565-C2DC-45EC-A2CD-286606026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A75FB-747D-4209-99F2-CB63BD33520A}" type="slidenum">
              <a:rPr lang="fr-FR" smtClean="0"/>
              <a:t>‹N°›</a:t>
            </a:fld>
            <a:endParaRPr lang="fr-FR"/>
          </a:p>
        </p:txBody>
      </p:sp>
    </p:spTree>
    <p:extLst>
      <p:ext uri="{BB962C8B-B14F-4D97-AF65-F5344CB8AC3E}">
        <p14:creationId xmlns:p14="http://schemas.microsoft.com/office/powerpoint/2010/main" val="3086345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Title</a:t>
            </a:r>
          </a:p>
        </p:txBody>
      </p:sp>
      <p:sp>
        <p:nvSpPr>
          <p:cNvPr id="9" name="Tijdelijke aanduiding voor afbeelding 8"/>
          <p:cNvSpPr>
            <a:spLocks noGrp="1"/>
          </p:cNvSpPr>
          <p:nvPr>
            <p:ph type="pic" sz="quarter" idx="14" hasCustomPrompt="1"/>
          </p:nvPr>
        </p:nvSpPr>
        <p:spPr>
          <a:xfrm>
            <a:off x="533400" y="1638300"/>
            <a:ext cx="5418137" cy="4572001"/>
          </a:xfrm>
          <a:solidFill>
            <a:schemeClr val="bg1">
              <a:lumMod val="95000"/>
            </a:schemeClr>
          </a:solidFill>
        </p:spPr>
        <p:txBody>
          <a:bodyPr/>
          <a:lstStyle>
            <a:lvl1pPr marL="0" indent="0" algn="ctr">
              <a:buNone/>
              <a:defRPr/>
            </a:lvl1pPr>
          </a:lstStyle>
          <a:p>
            <a:r>
              <a:rPr lang="en-GB" dirty="0"/>
              <a:t>Picture</a:t>
            </a:r>
          </a:p>
        </p:txBody>
      </p:sp>
      <p:sp>
        <p:nvSpPr>
          <p:cNvPr id="13" name="Content Placeholder 2">
            <a:extLst>
              <a:ext uri="{FF2B5EF4-FFF2-40B4-BE49-F238E27FC236}">
                <a16:creationId xmlns:a16="http://schemas.microsoft.com/office/drawing/2014/main" id="{CBAE7609-5B9F-49D0-A591-64A522284C8D}"/>
              </a:ext>
            </a:extLst>
          </p:cNvPr>
          <p:cNvSpPr>
            <a:spLocks noGrp="1"/>
          </p:cNvSpPr>
          <p:nvPr>
            <p:ph idx="13" hasCustomPrompt="1"/>
          </p:nvPr>
        </p:nvSpPr>
        <p:spPr>
          <a:xfrm>
            <a:off x="6240463" y="1638298"/>
            <a:ext cx="5418137" cy="4572002"/>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Footer Placeholder 4">
            <a:extLst>
              <a:ext uri="{FF2B5EF4-FFF2-40B4-BE49-F238E27FC236}">
                <a16:creationId xmlns:a16="http://schemas.microsoft.com/office/drawing/2014/main" id="{7F90F444-171E-4DE1-B629-4CF21DD59185}"/>
              </a:ext>
            </a:extLst>
          </p:cNvPr>
          <p:cNvSpPr>
            <a:spLocks noGrp="1"/>
          </p:cNvSpPr>
          <p:nvPr>
            <p:ph type="ftr" sz="quarter" idx="3"/>
          </p:nvPr>
        </p:nvSpPr>
        <p:spPr>
          <a:xfrm>
            <a:off x="1640520" y="6380115"/>
            <a:ext cx="6632252" cy="152400"/>
          </a:xfrm>
          <a:prstGeom prst="rect">
            <a:avLst/>
          </a:prstGeom>
        </p:spPr>
        <p:txBody>
          <a:bodyPr vert="horz" lIns="0" tIns="0" rIns="0" bIns="0" rtlCol="0" anchor="t" anchorCtr="0"/>
          <a:lstStyle>
            <a:lvl1pPr algn="l">
              <a:defRPr sz="800">
                <a:solidFill>
                  <a:schemeClr val="accent3"/>
                </a:solidFill>
              </a:defRPr>
            </a:lvl1pPr>
          </a:lstStyle>
          <a:p>
            <a:r>
              <a:rPr lang="en-GB" noProof="0"/>
              <a:t>I    Paradise Technology</a:t>
            </a:r>
          </a:p>
        </p:txBody>
      </p:sp>
      <p:sp>
        <p:nvSpPr>
          <p:cNvPr id="11" name="Slide Number Placeholder 5">
            <a:extLst>
              <a:ext uri="{FF2B5EF4-FFF2-40B4-BE49-F238E27FC236}">
                <a16:creationId xmlns:a16="http://schemas.microsoft.com/office/drawing/2014/main" id="{C406BDAB-5741-4DB4-B15B-2CC7C2AE7382}"/>
              </a:ext>
            </a:extLst>
          </p:cNvPr>
          <p:cNvSpPr>
            <a:spLocks noGrp="1"/>
          </p:cNvSpPr>
          <p:nvPr>
            <p:ph type="sldNum" sz="quarter" idx="4"/>
          </p:nvPr>
        </p:nvSpPr>
        <p:spPr>
          <a:xfrm>
            <a:off x="541527" y="6381749"/>
            <a:ext cx="216355" cy="152401"/>
          </a:xfrm>
          <a:prstGeom prst="rect">
            <a:avLst/>
          </a:prstGeom>
        </p:spPr>
        <p:txBody>
          <a:bodyPr vert="horz" lIns="0" tIns="0" rIns="0" bIns="0" rtlCol="0" anchor="t" anchorCtr="0"/>
          <a:lstStyle>
            <a:lvl1pPr algn="l">
              <a:defRPr sz="800">
                <a:solidFill>
                  <a:schemeClr val="accent3"/>
                </a:solidFill>
              </a:defRPr>
            </a:lvl1pPr>
          </a:lstStyle>
          <a:p>
            <a:fld id="{AE328127-08F8-47EE-8464-9053AE567DEE}" type="slidenum">
              <a:rPr lang="en-GB" noProof="0" smtClean="0"/>
              <a:pPr/>
              <a:t>‹N°›</a:t>
            </a:fld>
            <a:endParaRPr lang="en-GB" noProof="0"/>
          </a:p>
        </p:txBody>
      </p:sp>
      <p:sp>
        <p:nvSpPr>
          <p:cNvPr id="12" name="Date Placeholder 3">
            <a:extLst>
              <a:ext uri="{FF2B5EF4-FFF2-40B4-BE49-F238E27FC236}">
                <a16:creationId xmlns:a16="http://schemas.microsoft.com/office/drawing/2014/main" id="{239BFE42-E472-4C82-9CDC-91FF870C23C8}"/>
              </a:ext>
            </a:extLst>
          </p:cNvPr>
          <p:cNvSpPr>
            <a:spLocks noGrp="1"/>
          </p:cNvSpPr>
          <p:nvPr>
            <p:ph type="dt" sz="half" idx="2"/>
          </p:nvPr>
        </p:nvSpPr>
        <p:spPr>
          <a:xfrm>
            <a:off x="872351" y="6380115"/>
            <a:ext cx="768169" cy="152400"/>
          </a:xfrm>
          <a:prstGeom prst="rect">
            <a:avLst/>
          </a:prstGeom>
        </p:spPr>
        <p:txBody>
          <a:bodyPr vert="horz" lIns="0" tIns="0" rIns="0" bIns="0" rtlCol="0" anchor="t" anchorCtr="0"/>
          <a:lstStyle>
            <a:lvl1pPr algn="ctr">
              <a:defRPr sz="800">
                <a:solidFill>
                  <a:schemeClr val="bg2"/>
                </a:solidFill>
              </a:defRPr>
            </a:lvl1pPr>
          </a:lstStyle>
          <a:p>
            <a:fld id="{D9F28763-E387-4493-AEAC-DC1EEA7AD25C}" type="datetime1">
              <a:rPr lang="en-GB" noProof="0" smtClean="0"/>
              <a:t>05/11/2020</a:t>
            </a:fld>
            <a:endParaRPr lang="en-GB" noProof="0"/>
          </a:p>
        </p:txBody>
      </p:sp>
    </p:spTree>
    <p:extLst>
      <p:ext uri="{BB962C8B-B14F-4D97-AF65-F5344CB8AC3E}">
        <p14:creationId xmlns:p14="http://schemas.microsoft.com/office/powerpoint/2010/main" val="3593902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Quote green right 2">
    <p:bg>
      <p:bgPr>
        <a:solidFill>
          <a:schemeClr val="accent1"/>
        </a:solidFill>
        <a:effectLst/>
      </p:bgPr>
    </p:bg>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0" hasCustomPrompt="1"/>
          </p:nvPr>
        </p:nvSpPr>
        <p:spPr>
          <a:xfrm>
            <a:off x="-1" y="-7220"/>
            <a:ext cx="4267201" cy="6865220"/>
          </a:xfrm>
          <a:solidFill>
            <a:schemeClr val="bg1">
              <a:lumMod val="95000"/>
            </a:schemeClr>
          </a:solidFill>
        </p:spPr>
        <p:txBody>
          <a:bodyPr/>
          <a:lstStyle>
            <a:lvl1pPr marL="0" indent="0" algn="ctr">
              <a:buNone/>
              <a:defRPr/>
            </a:lvl1pPr>
          </a:lstStyle>
          <a:p>
            <a:r>
              <a:rPr lang="en-GB" dirty="0"/>
              <a:t>Picture</a:t>
            </a:r>
          </a:p>
        </p:txBody>
      </p:sp>
      <p:sp>
        <p:nvSpPr>
          <p:cNvPr id="11" name="Tijdelijke aanduiding voor tekst 10"/>
          <p:cNvSpPr>
            <a:spLocks noGrp="1"/>
          </p:cNvSpPr>
          <p:nvPr>
            <p:ph type="body" sz="quarter" idx="11" hasCustomPrompt="1"/>
          </p:nvPr>
        </p:nvSpPr>
        <p:spPr>
          <a:xfrm>
            <a:off x="4803744" y="1196975"/>
            <a:ext cx="6854858" cy="441325"/>
          </a:xfrm>
        </p:spPr>
        <p:txBody>
          <a:bodyPr anchor="t" anchorCtr="0"/>
          <a:lstStyle>
            <a:lvl1pPr marL="0" indent="0">
              <a:lnSpc>
                <a:spcPts val="2600"/>
              </a:lnSpc>
              <a:spcBef>
                <a:spcPts val="0"/>
              </a:spcBef>
              <a:buNone/>
              <a:defRPr sz="3000" b="0">
                <a:solidFill>
                  <a:schemeClr val="tx2"/>
                </a:solidFill>
              </a:defRPr>
            </a:lvl1pPr>
          </a:lstStyle>
          <a:p>
            <a:pPr lvl="0"/>
            <a:r>
              <a:rPr lang="en-US" noProof="0"/>
              <a:t>Heading</a:t>
            </a:r>
          </a:p>
        </p:txBody>
      </p:sp>
      <p:sp>
        <p:nvSpPr>
          <p:cNvPr id="3" name="Text Placeholder 2">
            <a:extLst>
              <a:ext uri="{FF2B5EF4-FFF2-40B4-BE49-F238E27FC236}">
                <a16:creationId xmlns:a16="http://schemas.microsoft.com/office/drawing/2014/main" id="{BE5E934F-8BE1-45F6-8150-CA7FF84AE885}"/>
              </a:ext>
            </a:extLst>
          </p:cNvPr>
          <p:cNvSpPr>
            <a:spLocks noGrp="1"/>
          </p:cNvSpPr>
          <p:nvPr>
            <p:ph type="body" sz="quarter" idx="12"/>
          </p:nvPr>
        </p:nvSpPr>
        <p:spPr>
          <a:xfrm>
            <a:off x="4803741" y="2035174"/>
            <a:ext cx="6854858" cy="4175126"/>
          </a:xfrm>
        </p:spPr>
        <p:txBody>
          <a:bodyPr/>
          <a:lstStyle>
            <a:lvl1pPr marL="0" indent="0">
              <a:lnSpc>
                <a:spcPts val="2000"/>
              </a:lnSpc>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en-US" noProof="0"/>
              <a:t>Click to edit Master text styles</a:t>
            </a:r>
          </a:p>
        </p:txBody>
      </p:sp>
      <p:pic>
        <p:nvPicPr>
          <p:cNvPr id="27" name="Grafik 3">
            <a:extLst>
              <a:ext uri="{FF2B5EF4-FFF2-40B4-BE49-F238E27FC236}">
                <a16:creationId xmlns:a16="http://schemas.microsoft.com/office/drawing/2014/main" id="{AFD49CA1-7E56-4FDF-B6B7-6D5B90FFA4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784681" y="301665"/>
            <a:ext cx="885931" cy="317459"/>
          </a:xfrm>
          <a:prstGeom prst="rect">
            <a:avLst/>
          </a:prstGeom>
        </p:spPr>
      </p:pic>
    </p:spTree>
    <p:extLst>
      <p:ext uri="{BB962C8B-B14F-4D97-AF65-F5344CB8AC3E}">
        <p14:creationId xmlns:p14="http://schemas.microsoft.com/office/powerpoint/2010/main" val="221553321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Title</a:t>
            </a:r>
          </a:p>
        </p:txBody>
      </p:sp>
      <p:sp>
        <p:nvSpPr>
          <p:cNvPr id="3" name="Content Placeholder 2"/>
          <p:cNvSpPr>
            <a:spLocks noGrp="1"/>
          </p:cNvSpPr>
          <p:nvPr>
            <p:ph idx="1" hasCustomPrompt="1"/>
          </p:nvPr>
        </p:nvSpPr>
        <p:spPr>
          <a:xfrm>
            <a:off x="533400" y="1638300"/>
            <a:ext cx="11125200" cy="45720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6" name="Footer Placeholder 4">
            <a:extLst>
              <a:ext uri="{FF2B5EF4-FFF2-40B4-BE49-F238E27FC236}">
                <a16:creationId xmlns:a16="http://schemas.microsoft.com/office/drawing/2014/main" id="{4ADDD142-C9AB-471B-B114-E823E206C5FC}"/>
              </a:ext>
            </a:extLst>
          </p:cNvPr>
          <p:cNvSpPr>
            <a:spLocks noGrp="1"/>
          </p:cNvSpPr>
          <p:nvPr>
            <p:ph type="ftr" sz="quarter" idx="3"/>
          </p:nvPr>
        </p:nvSpPr>
        <p:spPr>
          <a:xfrm>
            <a:off x="1640520" y="6380115"/>
            <a:ext cx="6632252" cy="152400"/>
          </a:xfrm>
          <a:prstGeom prst="rect">
            <a:avLst/>
          </a:prstGeom>
        </p:spPr>
        <p:txBody>
          <a:bodyPr vert="horz" lIns="0" tIns="0" rIns="0" bIns="0" rtlCol="0" anchor="t" anchorCtr="0"/>
          <a:lstStyle>
            <a:lvl1pPr algn="l">
              <a:defRPr sz="800">
                <a:solidFill>
                  <a:schemeClr val="accent3"/>
                </a:solidFill>
              </a:defRPr>
            </a:lvl1pPr>
          </a:lstStyle>
          <a:p>
            <a:r>
              <a:rPr lang="en-GB" noProof="0"/>
              <a:t>I    Introducing Audéo Paradise</a:t>
            </a:r>
          </a:p>
        </p:txBody>
      </p:sp>
      <p:sp>
        <p:nvSpPr>
          <p:cNvPr id="7" name="Slide Number Placeholder 5">
            <a:extLst>
              <a:ext uri="{FF2B5EF4-FFF2-40B4-BE49-F238E27FC236}">
                <a16:creationId xmlns:a16="http://schemas.microsoft.com/office/drawing/2014/main" id="{AEEB71A5-D6D4-4536-923D-779B16514C14}"/>
              </a:ext>
            </a:extLst>
          </p:cNvPr>
          <p:cNvSpPr>
            <a:spLocks noGrp="1"/>
          </p:cNvSpPr>
          <p:nvPr>
            <p:ph type="sldNum" sz="quarter" idx="4"/>
          </p:nvPr>
        </p:nvSpPr>
        <p:spPr>
          <a:xfrm>
            <a:off x="541527" y="6381749"/>
            <a:ext cx="216355" cy="152401"/>
          </a:xfrm>
          <a:prstGeom prst="rect">
            <a:avLst/>
          </a:prstGeom>
        </p:spPr>
        <p:txBody>
          <a:bodyPr vert="horz" lIns="0" tIns="0" rIns="0" bIns="0" rtlCol="0" anchor="t" anchorCtr="0"/>
          <a:lstStyle>
            <a:lvl1pPr algn="l">
              <a:defRPr sz="800">
                <a:solidFill>
                  <a:schemeClr val="accent3"/>
                </a:solidFill>
              </a:defRPr>
            </a:lvl1pPr>
          </a:lstStyle>
          <a:p>
            <a:fld id="{AE328127-08F8-47EE-8464-9053AE567DEE}" type="slidenum">
              <a:rPr lang="en-GB" noProof="0" smtClean="0"/>
              <a:pPr/>
              <a:t>‹N°›</a:t>
            </a:fld>
            <a:endParaRPr lang="en-GB" noProof="0"/>
          </a:p>
        </p:txBody>
      </p:sp>
      <p:sp>
        <p:nvSpPr>
          <p:cNvPr id="10" name="Date Placeholder 3">
            <a:extLst>
              <a:ext uri="{FF2B5EF4-FFF2-40B4-BE49-F238E27FC236}">
                <a16:creationId xmlns:a16="http://schemas.microsoft.com/office/drawing/2014/main" id="{6F14B5FA-4C8F-41FB-8793-7E82ADEFE187}"/>
              </a:ext>
            </a:extLst>
          </p:cNvPr>
          <p:cNvSpPr>
            <a:spLocks noGrp="1"/>
          </p:cNvSpPr>
          <p:nvPr>
            <p:ph type="dt" sz="half" idx="2"/>
          </p:nvPr>
        </p:nvSpPr>
        <p:spPr>
          <a:xfrm>
            <a:off x="872351" y="6380115"/>
            <a:ext cx="768169" cy="152400"/>
          </a:xfrm>
          <a:prstGeom prst="rect">
            <a:avLst/>
          </a:prstGeom>
        </p:spPr>
        <p:txBody>
          <a:bodyPr vert="horz" lIns="0" tIns="0" rIns="0" bIns="0" rtlCol="0" anchor="t" anchorCtr="0"/>
          <a:lstStyle>
            <a:lvl1pPr algn="ctr">
              <a:defRPr sz="800">
                <a:solidFill>
                  <a:schemeClr val="bg2"/>
                </a:solidFill>
              </a:defRPr>
            </a:lvl1pPr>
          </a:lstStyle>
          <a:p>
            <a:fld id="{97617A68-1A41-4272-A78C-F4F9EA09289B}" type="datetime1">
              <a:rPr lang="en-GB" noProof="0" smtClean="0"/>
              <a:t>05/11/2020</a:t>
            </a:fld>
            <a:endParaRPr lang="en-GB" noProof="0"/>
          </a:p>
        </p:txBody>
      </p:sp>
    </p:spTree>
    <p:extLst>
      <p:ext uri="{BB962C8B-B14F-4D97-AF65-F5344CB8AC3E}">
        <p14:creationId xmlns:p14="http://schemas.microsoft.com/office/powerpoint/2010/main" val="2687441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Title</a:t>
            </a:r>
          </a:p>
        </p:txBody>
      </p:sp>
      <p:sp>
        <p:nvSpPr>
          <p:cNvPr id="7" name="Content Placeholder 2"/>
          <p:cNvSpPr>
            <a:spLocks noGrp="1"/>
          </p:cNvSpPr>
          <p:nvPr>
            <p:ph idx="13" hasCustomPrompt="1"/>
          </p:nvPr>
        </p:nvSpPr>
        <p:spPr>
          <a:xfrm>
            <a:off x="533400" y="1638300"/>
            <a:ext cx="5418137" cy="45720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Tijdelijke aanduiding voor afbeelding 8"/>
          <p:cNvSpPr>
            <a:spLocks noGrp="1"/>
          </p:cNvSpPr>
          <p:nvPr>
            <p:ph type="pic" sz="quarter" idx="14" hasCustomPrompt="1"/>
          </p:nvPr>
        </p:nvSpPr>
        <p:spPr>
          <a:xfrm>
            <a:off x="6240463" y="1638300"/>
            <a:ext cx="5418137" cy="4572000"/>
          </a:xfrm>
          <a:solidFill>
            <a:schemeClr val="bg1">
              <a:lumMod val="95000"/>
            </a:schemeClr>
          </a:solidFill>
        </p:spPr>
        <p:txBody>
          <a:bodyPr/>
          <a:lstStyle>
            <a:lvl1pPr marL="0" indent="0" algn="ctr">
              <a:buNone/>
              <a:defRPr/>
            </a:lvl1pPr>
          </a:lstStyle>
          <a:p>
            <a:r>
              <a:rPr lang="en-GB" dirty="0"/>
              <a:t>Picture</a:t>
            </a:r>
          </a:p>
        </p:txBody>
      </p:sp>
      <p:sp>
        <p:nvSpPr>
          <p:cNvPr id="11" name="Footer Placeholder 4">
            <a:extLst>
              <a:ext uri="{FF2B5EF4-FFF2-40B4-BE49-F238E27FC236}">
                <a16:creationId xmlns:a16="http://schemas.microsoft.com/office/drawing/2014/main" id="{2435870F-B58B-4B3C-9E6A-F03BEC984B26}"/>
              </a:ext>
            </a:extLst>
          </p:cNvPr>
          <p:cNvSpPr>
            <a:spLocks noGrp="1"/>
          </p:cNvSpPr>
          <p:nvPr>
            <p:ph type="ftr" sz="quarter" idx="3"/>
          </p:nvPr>
        </p:nvSpPr>
        <p:spPr>
          <a:xfrm>
            <a:off x="1640520" y="6380115"/>
            <a:ext cx="6632252" cy="152400"/>
          </a:xfrm>
          <a:prstGeom prst="rect">
            <a:avLst/>
          </a:prstGeom>
        </p:spPr>
        <p:txBody>
          <a:bodyPr vert="horz" lIns="0" tIns="0" rIns="0" bIns="0" rtlCol="0" anchor="t" anchorCtr="0"/>
          <a:lstStyle>
            <a:lvl1pPr algn="l">
              <a:defRPr sz="800">
                <a:solidFill>
                  <a:schemeClr val="accent3"/>
                </a:solidFill>
              </a:defRPr>
            </a:lvl1pPr>
          </a:lstStyle>
          <a:p>
            <a:r>
              <a:rPr lang="en-GB" noProof="0" dirty="0"/>
              <a:t>I    Introducing Phonak Audéo Paradise</a:t>
            </a:r>
          </a:p>
        </p:txBody>
      </p:sp>
      <p:sp>
        <p:nvSpPr>
          <p:cNvPr id="12" name="Slide Number Placeholder 5">
            <a:extLst>
              <a:ext uri="{FF2B5EF4-FFF2-40B4-BE49-F238E27FC236}">
                <a16:creationId xmlns:a16="http://schemas.microsoft.com/office/drawing/2014/main" id="{A575A8DF-F45A-47DA-8704-7B006B6BF4EC}"/>
              </a:ext>
            </a:extLst>
          </p:cNvPr>
          <p:cNvSpPr>
            <a:spLocks noGrp="1"/>
          </p:cNvSpPr>
          <p:nvPr>
            <p:ph type="sldNum" sz="quarter" idx="4"/>
          </p:nvPr>
        </p:nvSpPr>
        <p:spPr>
          <a:xfrm>
            <a:off x="541527" y="6381749"/>
            <a:ext cx="216355" cy="152401"/>
          </a:xfrm>
          <a:prstGeom prst="rect">
            <a:avLst/>
          </a:prstGeom>
        </p:spPr>
        <p:txBody>
          <a:bodyPr vert="horz" lIns="0" tIns="0" rIns="0" bIns="0" rtlCol="0" anchor="t" anchorCtr="0"/>
          <a:lstStyle>
            <a:lvl1pPr algn="l">
              <a:defRPr sz="800">
                <a:solidFill>
                  <a:schemeClr val="accent3"/>
                </a:solidFill>
              </a:defRPr>
            </a:lvl1pPr>
          </a:lstStyle>
          <a:p>
            <a:fld id="{AE328127-08F8-47EE-8464-9053AE567DEE}" type="slidenum">
              <a:rPr lang="en-GB" noProof="0" smtClean="0"/>
              <a:pPr/>
              <a:t>‹N°›</a:t>
            </a:fld>
            <a:endParaRPr lang="en-GB" noProof="0"/>
          </a:p>
        </p:txBody>
      </p:sp>
      <p:sp>
        <p:nvSpPr>
          <p:cNvPr id="13" name="Date Placeholder 3">
            <a:extLst>
              <a:ext uri="{FF2B5EF4-FFF2-40B4-BE49-F238E27FC236}">
                <a16:creationId xmlns:a16="http://schemas.microsoft.com/office/drawing/2014/main" id="{4AB11252-7A6B-4660-9067-0FE786139591}"/>
              </a:ext>
            </a:extLst>
          </p:cNvPr>
          <p:cNvSpPr>
            <a:spLocks noGrp="1"/>
          </p:cNvSpPr>
          <p:nvPr>
            <p:ph type="dt" sz="half" idx="2"/>
          </p:nvPr>
        </p:nvSpPr>
        <p:spPr>
          <a:xfrm>
            <a:off x="872351" y="6380115"/>
            <a:ext cx="768169" cy="152400"/>
          </a:xfrm>
          <a:prstGeom prst="rect">
            <a:avLst/>
          </a:prstGeom>
        </p:spPr>
        <p:txBody>
          <a:bodyPr vert="horz" lIns="0" tIns="0" rIns="0" bIns="0" rtlCol="0" anchor="t" anchorCtr="0"/>
          <a:lstStyle>
            <a:lvl1pPr algn="ctr">
              <a:defRPr sz="800">
                <a:solidFill>
                  <a:schemeClr val="bg2"/>
                </a:solidFill>
              </a:defRPr>
            </a:lvl1pPr>
          </a:lstStyle>
          <a:p>
            <a:fld id="{E876DDE6-DCE9-43DD-A54E-7DF8D08958C0}" type="datetime1">
              <a:rPr lang="en-GB" noProof="0" smtClean="0"/>
              <a:t>05/11/2020</a:t>
            </a:fld>
            <a:endParaRPr lang="en-GB" noProof="0"/>
          </a:p>
        </p:txBody>
      </p:sp>
    </p:spTree>
    <p:extLst>
      <p:ext uri="{BB962C8B-B14F-4D97-AF65-F5344CB8AC3E}">
        <p14:creationId xmlns:p14="http://schemas.microsoft.com/office/powerpoint/2010/main" val="3209746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Title</a:t>
            </a:r>
          </a:p>
        </p:txBody>
      </p:sp>
      <p:sp>
        <p:nvSpPr>
          <p:cNvPr id="3" name="Content Placeholder 2"/>
          <p:cNvSpPr>
            <a:spLocks noGrp="1"/>
          </p:cNvSpPr>
          <p:nvPr>
            <p:ph idx="1" hasCustomPrompt="1"/>
          </p:nvPr>
        </p:nvSpPr>
        <p:spPr>
          <a:xfrm>
            <a:off x="533400" y="1638300"/>
            <a:ext cx="11125200" cy="45720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6" name="Footer Placeholder 4">
            <a:extLst>
              <a:ext uri="{FF2B5EF4-FFF2-40B4-BE49-F238E27FC236}">
                <a16:creationId xmlns:a16="http://schemas.microsoft.com/office/drawing/2014/main" id="{4ADDD142-C9AB-471B-B114-E823E206C5FC}"/>
              </a:ext>
            </a:extLst>
          </p:cNvPr>
          <p:cNvSpPr>
            <a:spLocks noGrp="1"/>
          </p:cNvSpPr>
          <p:nvPr>
            <p:ph type="ftr" sz="quarter" idx="3"/>
          </p:nvPr>
        </p:nvSpPr>
        <p:spPr>
          <a:xfrm>
            <a:off x="1640520" y="6380115"/>
            <a:ext cx="6632252" cy="152400"/>
          </a:xfrm>
          <a:prstGeom prst="rect">
            <a:avLst/>
          </a:prstGeom>
        </p:spPr>
        <p:txBody>
          <a:bodyPr vert="horz" lIns="0" tIns="0" rIns="0" bIns="0" rtlCol="0" anchor="t" anchorCtr="0"/>
          <a:lstStyle>
            <a:lvl1pPr algn="l">
              <a:defRPr sz="800">
                <a:solidFill>
                  <a:schemeClr val="accent3"/>
                </a:solidFill>
              </a:defRPr>
            </a:lvl1pPr>
          </a:lstStyle>
          <a:p>
            <a:r>
              <a:rPr lang="en-GB" noProof="0" dirty="0"/>
              <a:t>I    Introducing Phonak Audéo Paradise</a:t>
            </a:r>
          </a:p>
        </p:txBody>
      </p:sp>
      <p:sp>
        <p:nvSpPr>
          <p:cNvPr id="7" name="Slide Number Placeholder 5">
            <a:extLst>
              <a:ext uri="{FF2B5EF4-FFF2-40B4-BE49-F238E27FC236}">
                <a16:creationId xmlns:a16="http://schemas.microsoft.com/office/drawing/2014/main" id="{AEEB71A5-D6D4-4536-923D-779B16514C14}"/>
              </a:ext>
            </a:extLst>
          </p:cNvPr>
          <p:cNvSpPr>
            <a:spLocks noGrp="1"/>
          </p:cNvSpPr>
          <p:nvPr>
            <p:ph type="sldNum" sz="quarter" idx="4"/>
          </p:nvPr>
        </p:nvSpPr>
        <p:spPr>
          <a:xfrm>
            <a:off x="541527" y="6381749"/>
            <a:ext cx="216355" cy="152401"/>
          </a:xfrm>
          <a:prstGeom prst="rect">
            <a:avLst/>
          </a:prstGeom>
        </p:spPr>
        <p:txBody>
          <a:bodyPr vert="horz" lIns="0" tIns="0" rIns="0" bIns="0" rtlCol="0" anchor="t" anchorCtr="0"/>
          <a:lstStyle>
            <a:lvl1pPr algn="l">
              <a:defRPr sz="800">
                <a:solidFill>
                  <a:schemeClr val="accent3"/>
                </a:solidFill>
              </a:defRPr>
            </a:lvl1pPr>
          </a:lstStyle>
          <a:p>
            <a:fld id="{AE328127-08F8-47EE-8464-9053AE567DEE}" type="slidenum">
              <a:rPr lang="en-GB" noProof="0" smtClean="0"/>
              <a:pPr/>
              <a:t>‹N°›</a:t>
            </a:fld>
            <a:endParaRPr lang="en-GB" noProof="0"/>
          </a:p>
        </p:txBody>
      </p:sp>
      <p:sp>
        <p:nvSpPr>
          <p:cNvPr id="10" name="Date Placeholder 3">
            <a:extLst>
              <a:ext uri="{FF2B5EF4-FFF2-40B4-BE49-F238E27FC236}">
                <a16:creationId xmlns:a16="http://schemas.microsoft.com/office/drawing/2014/main" id="{6F14B5FA-4C8F-41FB-8793-7E82ADEFE187}"/>
              </a:ext>
            </a:extLst>
          </p:cNvPr>
          <p:cNvSpPr>
            <a:spLocks noGrp="1"/>
          </p:cNvSpPr>
          <p:nvPr>
            <p:ph type="dt" sz="half" idx="2"/>
          </p:nvPr>
        </p:nvSpPr>
        <p:spPr>
          <a:xfrm>
            <a:off x="872351" y="6380115"/>
            <a:ext cx="768169" cy="152400"/>
          </a:xfrm>
          <a:prstGeom prst="rect">
            <a:avLst/>
          </a:prstGeom>
        </p:spPr>
        <p:txBody>
          <a:bodyPr vert="horz" lIns="0" tIns="0" rIns="0" bIns="0" rtlCol="0" anchor="t" anchorCtr="0"/>
          <a:lstStyle>
            <a:lvl1pPr algn="ctr">
              <a:defRPr sz="800">
                <a:solidFill>
                  <a:schemeClr val="bg2"/>
                </a:solidFill>
              </a:defRPr>
            </a:lvl1pPr>
          </a:lstStyle>
          <a:p>
            <a:fld id="{B5E7A301-31A9-46E6-804C-0628045CA11E}" type="datetime1">
              <a:rPr lang="en-GB" noProof="0" smtClean="0"/>
              <a:t>05/11/2020</a:t>
            </a:fld>
            <a:endParaRPr lang="en-GB" noProof="0"/>
          </a:p>
        </p:txBody>
      </p:sp>
    </p:spTree>
    <p:extLst>
      <p:ext uri="{BB962C8B-B14F-4D97-AF65-F5344CB8AC3E}">
        <p14:creationId xmlns:p14="http://schemas.microsoft.com/office/powerpoint/2010/main" val="3678179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Title</a:t>
            </a:r>
          </a:p>
        </p:txBody>
      </p:sp>
      <p:sp>
        <p:nvSpPr>
          <p:cNvPr id="3" name="Content Placeholder 2"/>
          <p:cNvSpPr>
            <a:spLocks noGrp="1"/>
          </p:cNvSpPr>
          <p:nvPr>
            <p:ph idx="1" hasCustomPrompt="1"/>
          </p:nvPr>
        </p:nvSpPr>
        <p:spPr>
          <a:xfrm>
            <a:off x="533399" y="1638300"/>
            <a:ext cx="5418135" cy="45720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Content Placeholder 2"/>
          <p:cNvSpPr>
            <a:spLocks noGrp="1"/>
          </p:cNvSpPr>
          <p:nvPr>
            <p:ph idx="13" hasCustomPrompt="1"/>
          </p:nvPr>
        </p:nvSpPr>
        <p:spPr>
          <a:xfrm>
            <a:off x="6240463" y="1638300"/>
            <a:ext cx="5418137" cy="45720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8" name="Footer Placeholder 4">
            <a:extLst>
              <a:ext uri="{FF2B5EF4-FFF2-40B4-BE49-F238E27FC236}">
                <a16:creationId xmlns:a16="http://schemas.microsoft.com/office/drawing/2014/main" id="{66C3EC39-2DE8-44C9-995B-6CFA3BCC6840}"/>
              </a:ext>
            </a:extLst>
          </p:cNvPr>
          <p:cNvSpPr>
            <a:spLocks noGrp="1"/>
          </p:cNvSpPr>
          <p:nvPr>
            <p:ph type="ftr" sz="quarter" idx="3"/>
          </p:nvPr>
        </p:nvSpPr>
        <p:spPr>
          <a:xfrm>
            <a:off x="1640520" y="6380115"/>
            <a:ext cx="6632252" cy="152400"/>
          </a:xfrm>
          <a:prstGeom prst="rect">
            <a:avLst/>
          </a:prstGeom>
        </p:spPr>
        <p:txBody>
          <a:bodyPr vert="horz" lIns="0" tIns="0" rIns="0" bIns="0" rtlCol="0" anchor="t" anchorCtr="0"/>
          <a:lstStyle>
            <a:lvl1pPr algn="l">
              <a:defRPr sz="800">
                <a:solidFill>
                  <a:schemeClr val="accent3"/>
                </a:solidFill>
              </a:defRPr>
            </a:lvl1pPr>
          </a:lstStyle>
          <a:p>
            <a:r>
              <a:rPr lang="en-GB" noProof="0"/>
              <a:t>I    Paradise Technology</a:t>
            </a:r>
          </a:p>
        </p:txBody>
      </p:sp>
      <p:sp>
        <p:nvSpPr>
          <p:cNvPr id="11" name="Slide Number Placeholder 5">
            <a:extLst>
              <a:ext uri="{FF2B5EF4-FFF2-40B4-BE49-F238E27FC236}">
                <a16:creationId xmlns:a16="http://schemas.microsoft.com/office/drawing/2014/main" id="{EDB187E1-C463-435D-AB8E-E7F8383314B0}"/>
              </a:ext>
            </a:extLst>
          </p:cNvPr>
          <p:cNvSpPr>
            <a:spLocks noGrp="1"/>
          </p:cNvSpPr>
          <p:nvPr>
            <p:ph type="sldNum" sz="quarter" idx="4"/>
          </p:nvPr>
        </p:nvSpPr>
        <p:spPr>
          <a:xfrm>
            <a:off x="541527" y="6381749"/>
            <a:ext cx="216355" cy="152401"/>
          </a:xfrm>
          <a:prstGeom prst="rect">
            <a:avLst/>
          </a:prstGeom>
        </p:spPr>
        <p:txBody>
          <a:bodyPr vert="horz" lIns="0" tIns="0" rIns="0" bIns="0" rtlCol="0" anchor="t" anchorCtr="0"/>
          <a:lstStyle>
            <a:lvl1pPr algn="l">
              <a:defRPr sz="800">
                <a:solidFill>
                  <a:schemeClr val="accent3"/>
                </a:solidFill>
              </a:defRPr>
            </a:lvl1pPr>
          </a:lstStyle>
          <a:p>
            <a:fld id="{AE328127-08F8-47EE-8464-9053AE567DEE}" type="slidenum">
              <a:rPr lang="en-GB" noProof="0" smtClean="0"/>
              <a:pPr/>
              <a:t>‹N°›</a:t>
            </a:fld>
            <a:endParaRPr lang="en-GB" noProof="0"/>
          </a:p>
        </p:txBody>
      </p:sp>
      <p:sp>
        <p:nvSpPr>
          <p:cNvPr id="12" name="Date Placeholder 3">
            <a:extLst>
              <a:ext uri="{FF2B5EF4-FFF2-40B4-BE49-F238E27FC236}">
                <a16:creationId xmlns:a16="http://schemas.microsoft.com/office/drawing/2014/main" id="{D61C3C0C-5A90-4BF2-909D-878D00B4473B}"/>
              </a:ext>
            </a:extLst>
          </p:cNvPr>
          <p:cNvSpPr>
            <a:spLocks noGrp="1"/>
          </p:cNvSpPr>
          <p:nvPr>
            <p:ph type="dt" sz="half" idx="2"/>
          </p:nvPr>
        </p:nvSpPr>
        <p:spPr>
          <a:xfrm>
            <a:off x="872351" y="6380115"/>
            <a:ext cx="768169" cy="152400"/>
          </a:xfrm>
          <a:prstGeom prst="rect">
            <a:avLst/>
          </a:prstGeom>
        </p:spPr>
        <p:txBody>
          <a:bodyPr vert="horz" lIns="0" tIns="0" rIns="0" bIns="0" rtlCol="0" anchor="t" anchorCtr="0"/>
          <a:lstStyle>
            <a:lvl1pPr algn="ctr">
              <a:defRPr sz="800">
                <a:solidFill>
                  <a:schemeClr val="bg2"/>
                </a:solidFill>
              </a:defRPr>
            </a:lvl1pPr>
          </a:lstStyle>
          <a:p>
            <a:fld id="{67D4BFD8-97B2-4957-AD61-62690B145D30}" type="datetime1">
              <a:rPr lang="en-GB" noProof="0" smtClean="0"/>
              <a:t>05/11/2020</a:t>
            </a:fld>
            <a:endParaRPr lang="en-GB" noProof="0"/>
          </a:p>
        </p:txBody>
      </p:sp>
    </p:spTree>
    <p:extLst>
      <p:ext uri="{BB962C8B-B14F-4D97-AF65-F5344CB8AC3E}">
        <p14:creationId xmlns:p14="http://schemas.microsoft.com/office/powerpoint/2010/main" val="1432868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A220489-1113-4482-9A41-6556600E56C4}"/>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5" name="Espace réservé du pied de page 4">
            <a:extLst>
              <a:ext uri="{FF2B5EF4-FFF2-40B4-BE49-F238E27FC236}">
                <a16:creationId xmlns:a16="http://schemas.microsoft.com/office/drawing/2014/main" id="{3225C565-F772-42E7-A85A-2F7F6638C1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1DE109-A8DB-450A-BA81-97ECDF218F98}"/>
              </a:ext>
            </a:extLst>
          </p:cNvPr>
          <p:cNvSpPr>
            <a:spLocks noGrp="1"/>
          </p:cNvSpPr>
          <p:nvPr>
            <p:ph type="sldNum" sz="quarter" idx="12"/>
          </p:nvPr>
        </p:nvSpPr>
        <p:spPr/>
        <p:txBody>
          <a:bodyPr/>
          <a:lstStyle/>
          <a:p>
            <a:fld id="{F1FA75FB-747D-4209-99F2-CB63BD33520A}" type="slidenum">
              <a:rPr lang="fr-FR" smtClean="0"/>
              <a:t>‹N°›</a:t>
            </a:fld>
            <a:endParaRPr lang="fr-FR"/>
          </a:p>
        </p:txBody>
      </p:sp>
      <p:sp>
        <p:nvSpPr>
          <p:cNvPr id="8" name="Espace réservé pour une image  7">
            <a:extLst>
              <a:ext uri="{FF2B5EF4-FFF2-40B4-BE49-F238E27FC236}">
                <a16:creationId xmlns:a16="http://schemas.microsoft.com/office/drawing/2014/main" id="{6427087A-F3B5-4B32-914A-EC512A500109}"/>
              </a:ext>
            </a:extLst>
          </p:cNvPr>
          <p:cNvSpPr>
            <a:spLocks noGrp="1"/>
          </p:cNvSpPr>
          <p:nvPr>
            <p:ph type="pic" sz="quarter" idx="13"/>
          </p:nvPr>
        </p:nvSpPr>
        <p:spPr>
          <a:xfrm>
            <a:off x="838200" y="3640975"/>
            <a:ext cx="10515600" cy="2494713"/>
          </a:xfrm>
          <a:prstGeom prst="rect">
            <a:avLst/>
          </a:prstGeom>
          <a:solidFill>
            <a:schemeClr val="accent1"/>
          </a:solidFill>
        </p:spPr>
        <p:txBody>
          <a:bodyPr/>
          <a:lstStyle/>
          <a:p>
            <a:endParaRPr lang="fr-FR" dirty="0"/>
          </a:p>
        </p:txBody>
      </p:sp>
      <p:sp>
        <p:nvSpPr>
          <p:cNvPr id="9" name="Espace réservé du titre 1">
            <a:extLst>
              <a:ext uri="{FF2B5EF4-FFF2-40B4-BE49-F238E27FC236}">
                <a16:creationId xmlns:a16="http://schemas.microsoft.com/office/drawing/2014/main" id="{CCE0E838-BC60-43EB-B2BF-C4A515B56987}"/>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15" name="Espace réservé du contenu 13">
            <a:extLst>
              <a:ext uri="{FF2B5EF4-FFF2-40B4-BE49-F238E27FC236}">
                <a16:creationId xmlns:a16="http://schemas.microsoft.com/office/drawing/2014/main" id="{B21D05A1-4884-4261-B665-D9037569EFA8}"/>
              </a:ext>
            </a:extLst>
          </p:cNvPr>
          <p:cNvSpPr>
            <a:spLocks noGrp="1"/>
          </p:cNvSpPr>
          <p:nvPr>
            <p:ph sz="quarter" idx="14"/>
          </p:nvPr>
        </p:nvSpPr>
        <p:spPr>
          <a:xfrm>
            <a:off x="838200" y="1524002"/>
            <a:ext cx="10515600" cy="18963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793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9" name="Espace réservé de la date 3">
            <a:extLst>
              <a:ext uri="{FF2B5EF4-FFF2-40B4-BE49-F238E27FC236}">
                <a16:creationId xmlns:a16="http://schemas.microsoft.com/office/drawing/2014/main" id="{3533BFBD-DECD-4D09-9A25-6CA16449B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ADAA5-3284-4987-9BF0-186F34A65525}" type="datetime1">
              <a:rPr lang="fr-FR" smtClean="0"/>
              <a:t>05/11/2020</a:t>
            </a:fld>
            <a:endParaRPr lang="fr-FR"/>
          </a:p>
        </p:txBody>
      </p:sp>
      <p:sp>
        <p:nvSpPr>
          <p:cNvPr id="10" name="Espace réservé du pied de page 4">
            <a:extLst>
              <a:ext uri="{FF2B5EF4-FFF2-40B4-BE49-F238E27FC236}">
                <a16:creationId xmlns:a16="http://schemas.microsoft.com/office/drawing/2014/main" id="{93B93E53-5D00-4A3D-A088-3BC2445B5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11" name="Espace réservé du numéro de diapositive 5">
            <a:extLst>
              <a:ext uri="{FF2B5EF4-FFF2-40B4-BE49-F238E27FC236}">
                <a16:creationId xmlns:a16="http://schemas.microsoft.com/office/drawing/2014/main" id="{97F9F879-B29D-4BF5-ACC4-A555AA12B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A75FB-747D-4209-99F2-CB63BD33520A}" type="slidenum">
              <a:rPr lang="fr-FR" smtClean="0"/>
              <a:t>‹N°›</a:t>
            </a:fld>
            <a:endParaRPr lang="fr-FR"/>
          </a:p>
        </p:txBody>
      </p:sp>
      <p:sp>
        <p:nvSpPr>
          <p:cNvPr id="14" name="Espace réservé du titre 1">
            <a:extLst>
              <a:ext uri="{FF2B5EF4-FFF2-40B4-BE49-F238E27FC236}">
                <a16:creationId xmlns:a16="http://schemas.microsoft.com/office/drawing/2014/main" id="{82092D14-6446-452B-B382-F51E44F44900}"/>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16" name="Espace réservé pour une image  12">
            <a:extLst>
              <a:ext uri="{FF2B5EF4-FFF2-40B4-BE49-F238E27FC236}">
                <a16:creationId xmlns:a16="http://schemas.microsoft.com/office/drawing/2014/main" id="{C91A60E1-8EA9-4557-829F-C31F8579E3B9}"/>
              </a:ext>
            </a:extLst>
          </p:cNvPr>
          <p:cNvSpPr>
            <a:spLocks noGrp="1"/>
          </p:cNvSpPr>
          <p:nvPr>
            <p:ph type="pic" sz="quarter" idx="10" hasCustomPrompt="1"/>
          </p:nvPr>
        </p:nvSpPr>
        <p:spPr>
          <a:xfrm>
            <a:off x="838200" y="4584699"/>
            <a:ext cx="2743200" cy="1646283"/>
          </a:xfrm>
          <a:prstGeom prst="rect">
            <a:avLst/>
          </a:prstGeom>
          <a:solidFill>
            <a:schemeClr val="accent1"/>
          </a:solidFill>
        </p:spPr>
        <p:txBody>
          <a:bodyPr/>
          <a:lstStyle>
            <a:lvl1pPr marL="0" indent="0">
              <a:buNone/>
              <a:defRPr>
                <a:solidFill>
                  <a:schemeClr val="bg1"/>
                </a:solidFill>
              </a:defRPr>
            </a:lvl1pPr>
          </a:lstStyle>
          <a:p>
            <a:r>
              <a:rPr lang="fr-FR" dirty="0"/>
              <a:t>Zone d’insertion de votre logo</a:t>
            </a:r>
          </a:p>
        </p:txBody>
      </p:sp>
      <p:sp>
        <p:nvSpPr>
          <p:cNvPr id="17" name="Espace réservé du contenu 13">
            <a:extLst>
              <a:ext uri="{FF2B5EF4-FFF2-40B4-BE49-F238E27FC236}">
                <a16:creationId xmlns:a16="http://schemas.microsoft.com/office/drawing/2014/main" id="{71B8CAE2-BE9F-4E0D-980F-B28462311547}"/>
              </a:ext>
            </a:extLst>
          </p:cNvPr>
          <p:cNvSpPr>
            <a:spLocks noGrp="1"/>
          </p:cNvSpPr>
          <p:nvPr>
            <p:ph sz="quarter" idx="14"/>
          </p:nvPr>
        </p:nvSpPr>
        <p:spPr>
          <a:xfrm>
            <a:off x="838200" y="1524002"/>
            <a:ext cx="10515600" cy="276859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37526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E65DE6A1-EC4A-4D09-B6F4-14008A9D5866}"/>
              </a:ext>
            </a:extLst>
          </p:cNvPr>
          <p:cNvSpPr>
            <a:spLocks noGrp="1"/>
          </p:cNvSpPr>
          <p:nvPr>
            <p:ph type="dt" sz="half" idx="10"/>
          </p:nvPr>
        </p:nvSpPr>
        <p:spPr/>
        <p:txBody>
          <a:bodyPr/>
          <a:lstStyle/>
          <a:p>
            <a:fld id="{170C9D34-5257-42EC-846B-28C46538418C}" type="datetime1">
              <a:rPr lang="fr-FR" smtClean="0"/>
              <a:t>05/11/2020</a:t>
            </a:fld>
            <a:endParaRPr lang="fr-FR"/>
          </a:p>
        </p:txBody>
      </p:sp>
      <p:sp>
        <p:nvSpPr>
          <p:cNvPr id="6" name="Espace réservé du pied de page 5">
            <a:extLst>
              <a:ext uri="{FF2B5EF4-FFF2-40B4-BE49-F238E27FC236}">
                <a16:creationId xmlns:a16="http://schemas.microsoft.com/office/drawing/2014/main" id="{949007D5-1995-449C-9A4D-4176255895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B70254-D943-4615-91AA-4FFA610718AF}"/>
              </a:ext>
            </a:extLst>
          </p:cNvPr>
          <p:cNvSpPr>
            <a:spLocks noGrp="1"/>
          </p:cNvSpPr>
          <p:nvPr>
            <p:ph type="sldNum" sz="quarter" idx="12"/>
          </p:nvPr>
        </p:nvSpPr>
        <p:spPr/>
        <p:txBody>
          <a:bodyPr/>
          <a:lstStyle/>
          <a:p>
            <a:fld id="{F1FA75FB-747D-4209-99F2-CB63BD33520A}" type="slidenum">
              <a:rPr lang="fr-FR" smtClean="0"/>
              <a:t>‹N°›</a:t>
            </a:fld>
            <a:endParaRPr lang="fr-FR"/>
          </a:p>
        </p:txBody>
      </p:sp>
      <p:sp>
        <p:nvSpPr>
          <p:cNvPr id="8" name="Espace réservé du titre 1">
            <a:extLst>
              <a:ext uri="{FF2B5EF4-FFF2-40B4-BE49-F238E27FC236}">
                <a16:creationId xmlns:a16="http://schemas.microsoft.com/office/drawing/2014/main" id="{A81E9C3B-C65C-440E-A894-F76C5A09DA0B}"/>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10" name="Espace réservé du contenu 13">
            <a:extLst>
              <a:ext uri="{FF2B5EF4-FFF2-40B4-BE49-F238E27FC236}">
                <a16:creationId xmlns:a16="http://schemas.microsoft.com/office/drawing/2014/main" id="{56A2C005-3C54-46D0-8B02-5B563FF5BA1B}"/>
              </a:ext>
            </a:extLst>
          </p:cNvPr>
          <p:cNvSpPr>
            <a:spLocks noGrp="1"/>
          </p:cNvSpPr>
          <p:nvPr>
            <p:ph sz="quarter" idx="14"/>
          </p:nvPr>
        </p:nvSpPr>
        <p:spPr>
          <a:xfrm>
            <a:off x="838200" y="1524001"/>
            <a:ext cx="5080000" cy="465296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contenu 13">
            <a:extLst>
              <a:ext uri="{FF2B5EF4-FFF2-40B4-BE49-F238E27FC236}">
                <a16:creationId xmlns:a16="http://schemas.microsoft.com/office/drawing/2014/main" id="{40FA8288-D6E5-4759-BD53-F897749DD1B4}"/>
              </a:ext>
            </a:extLst>
          </p:cNvPr>
          <p:cNvSpPr>
            <a:spLocks noGrp="1"/>
          </p:cNvSpPr>
          <p:nvPr>
            <p:ph sz="quarter" idx="15"/>
          </p:nvPr>
        </p:nvSpPr>
        <p:spPr>
          <a:xfrm>
            <a:off x="6273800" y="1524001"/>
            <a:ext cx="5080000" cy="465296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5141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2" name="Espace réservé de la date 3">
            <a:extLst>
              <a:ext uri="{FF2B5EF4-FFF2-40B4-BE49-F238E27FC236}">
                <a16:creationId xmlns:a16="http://schemas.microsoft.com/office/drawing/2014/main" id="{B68DA51A-809B-438A-BCB6-35753286D2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8EAE8-A888-4BC6-AC83-9A7B674CF653}" type="datetime1">
              <a:rPr lang="fr-FR" smtClean="0"/>
              <a:t>05/11/2020</a:t>
            </a:fld>
            <a:endParaRPr lang="fr-FR"/>
          </a:p>
        </p:txBody>
      </p:sp>
      <p:sp>
        <p:nvSpPr>
          <p:cNvPr id="13" name="Espace réservé du pied de page 4">
            <a:extLst>
              <a:ext uri="{FF2B5EF4-FFF2-40B4-BE49-F238E27FC236}">
                <a16:creationId xmlns:a16="http://schemas.microsoft.com/office/drawing/2014/main" id="{A1189424-0B0E-4A0B-9603-2219DB99A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14" name="Espace réservé du numéro de diapositive 5">
            <a:extLst>
              <a:ext uri="{FF2B5EF4-FFF2-40B4-BE49-F238E27FC236}">
                <a16:creationId xmlns:a16="http://schemas.microsoft.com/office/drawing/2014/main" id="{E3A1EF1F-D183-4F8C-8356-B37BB507A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A75FB-747D-4209-99F2-CB63BD33520A}" type="slidenum">
              <a:rPr lang="fr-FR" smtClean="0"/>
              <a:t>‹N°›</a:t>
            </a:fld>
            <a:endParaRPr lang="fr-FR"/>
          </a:p>
        </p:txBody>
      </p:sp>
      <p:sp>
        <p:nvSpPr>
          <p:cNvPr id="16" name="Espace réservé pour une image  15">
            <a:extLst>
              <a:ext uri="{FF2B5EF4-FFF2-40B4-BE49-F238E27FC236}">
                <a16:creationId xmlns:a16="http://schemas.microsoft.com/office/drawing/2014/main" id="{6349FC8F-FD0F-4025-8EEE-2D1F92BCCA88}"/>
              </a:ext>
            </a:extLst>
          </p:cNvPr>
          <p:cNvSpPr>
            <a:spLocks noGrp="1"/>
          </p:cNvSpPr>
          <p:nvPr>
            <p:ph type="pic" sz="quarter" idx="10"/>
          </p:nvPr>
        </p:nvSpPr>
        <p:spPr>
          <a:xfrm>
            <a:off x="838200" y="1663700"/>
            <a:ext cx="10515600" cy="4508500"/>
          </a:xfrm>
          <a:prstGeom prst="rect">
            <a:avLst/>
          </a:prstGeom>
          <a:solidFill>
            <a:schemeClr val="accent1"/>
          </a:solidFill>
        </p:spPr>
        <p:txBody>
          <a:bodyPr/>
          <a:lstStyle/>
          <a:p>
            <a:endParaRPr lang="fr-FR"/>
          </a:p>
        </p:txBody>
      </p:sp>
      <p:sp>
        <p:nvSpPr>
          <p:cNvPr id="17" name="Espace réservé du titre 1">
            <a:extLst>
              <a:ext uri="{FF2B5EF4-FFF2-40B4-BE49-F238E27FC236}">
                <a16:creationId xmlns:a16="http://schemas.microsoft.com/office/drawing/2014/main" id="{9F98EFB1-B58D-4F7F-B48A-96A7529AB353}"/>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Tree>
    <p:extLst>
      <p:ext uri="{BB962C8B-B14F-4D97-AF65-F5344CB8AC3E}">
        <p14:creationId xmlns:p14="http://schemas.microsoft.com/office/powerpoint/2010/main" val="94305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23C078B-29D3-4373-93E7-559BC8773436}"/>
              </a:ext>
            </a:extLst>
          </p:cNvPr>
          <p:cNvSpPr>
            <a:spLocks noGrp="1"/>
          </p:cNvSpPr>
          <p:nvPr>
            <p:ph type="dt" sz="half" idx="10"/>
          </p:nvPr>
        </p:nvSpPr>
        <p:spPr/>
        <p:txBody>
          <a:bodyPr/>
          <a:lstStyle/>
          <a:p>
            <a:fld id="{6D208387-82CB-4FF7-BDF8-19EE80F067B7}" type="datetime1">
              <a:rPr lang="fr-FR" smtClean="0"/>
              <a:t>05/11/2020</a:t>
            </a:fld>
            <a:endParaRPr lang="fr-FR"/>
          </a:p>
        </p:txBody>
      </p:sp>
      <p:sp>
        <p:nvSpPr>
          <p:cNvPr id="4" name="Espace réservé du pied de page 3">
            <a:extLst>
              <a:ext uri="{FF2B5EF4-FFF2-40B4-BE49-F238E27FC236}">
                <a16:creationId xmlns:a16="http://schemas.microsoft.com/office/drawing/2014/main" id="{ED5BE52C-CEAD-4459-813F-2090F83CFBF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9A7AB10-CF1C-449E-9099-1E1848C09092}"/>
              </a:ext>
            </a:extLst>
          </p:cNvPr>
          <p:cNvSpPr>
            <a:spLocks noGrp="1"/>
          </p:cNvSpPr>
          <p:nvPr>
            <p:ph type="sldNum" sz="quarter" idx="12"/>
          </p:nvPr>
        </p:nvSpPr>
        <p:spPr/>
        <p:txBody>
          <a:bodyPr/>
          <a:lstStyle/>
          <a:p>
            <a:fld id="{F1FA75FB-747D-4209-99F2-CB63BD33520A}" type="slidenum">
              <a:rPr lang="fr-FR" smtClean="0"/>
              <a:t>‹N°›</a:t>
            </a:fld>
            <a:endParaRPr lang="fr-FR"/>
          </a:p>
        </p:txBody>
      </p:sp>
      <p:sp>
        <p:nvSpPr>
          <p:cNvPr id="6" name="Espace réservé du titre 1">
            <a:extLst>
              <a:ext uri="{FF2B5EF4-FFF2-40B4-BE49-F238E27FC236}">
                <a16:creationId xmlns:a16="http://schemas.microsoft.com/office/drawing/2014/main" id="{0A91E396-1B85-4382-A2DA-996672FA7FF7}"/>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Tree>
    <p:extLst>
      <p:ext uri="{BB962C8B-B14F-4D97-AF65-F5344CB8AC3E}">
        <p14:creationId xmlns:p14="http://schemas.microsoft.com/office/powerpoint/2010/main" val="1887781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E49F0A-A660-47B9-A5E6-AAC25E876E45}"/>
              </a:ext>
            </a:extLst>
          </p:cNvPr>
          <p:cNvSpPr>
            <a:spLocks noGrp="1"/>
          </p:cNvSpPr>
          <p:nvPr>
            <p:ph type="dt" sz="half" idx="10"/>
          </p:nvPr>
        </p:nvSpPr>
        <p:spPr/>
        <p:txBody>
          <a:bodyPr/>
          <a:lstStyle/>
          <a:p>
            <a:fld id="{899A033A-F586-4E70-B40E-CA6144960BE4}" type="datetime1">
              <a:rPr lang="fr-FR" smtClean="0"/>
              <a:t>05/11/2020</a:t>
            </a:fld>
            <a:endParaRPr lang="fr-FR"/>
          </a:p>
        </p:txBody>
      </p:sp>
      <p:sp>
        <p:nvSpPr>
          <p:cNvPr id="3" name="Espace réservé du pied de page 2">
            <a:extLst>
              <a:ext uri="{FF2B5EF4-FFF2-40B4-BE49-F238E27FC236}">
                <a16:creationId xmlns:a16="http://schemas.microsoft.com/office/drawing/2014/main" id="{8D8DF933-C4F2-4BE1-B6B5-1FCBF51739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A30C1E6-8813-47E3-88B8-3792CE9A4BED}"/>
              </a:ext>
            </a:extLst>
          </p:cNvPr>
          <p:cNvSpPr>
            <a:spLocks noGrp="1"/>
          </p:cNvSpPr>
          <p:nvPr>
            <p:ph type="sldNum" sz="quarter" idx="12"/>
          </p:nvPr>
        </p:nvSpPr>
        <p:spPr/>
        <p:txBody>
          <a:bodyPr/>
          <a:lstStyle/>
          <a:p>
            <a:fld id="{F1FA75FB-747D-4209-99F2-CB63BD33520A}" type="slidenum">
              <a:rPr lang="fr-FR" smtClean="0"/>
              <a:t>‹N°›</a:t>
            </a:fld>
            <a:endParaRPr lang="fr-FR"/>
          </a:p>
        </p:txBody>
      </p:sp>
    </p:spTree>
    <p:extLst>
      <p:ext uri="{BB962C8B-B14F-4D97-AF65-F5344CB8AC3E}">
        <p14:creationId xmlns:p14="http://schemas.microsoft.com/office/powerpoint/2010/main" val="112053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A58994E-A671-47E6-B079-3CF2568E1903}"/>
              </a:ext>
            </a:extLst>
          </p:cNvPr>
          <p:cNvSpPr>
            <a:spLocks noGrp="1"/>
          </p:cNvSpPr>
          <p:nvPr>
            <p:ph sz="half" idx="1"/>
          </p:nvPr>
        </p:nvSpPr>
        <p:spPr>
          <a:xfrm>
            <a:off x="838200" y="1511300"/>
            <a:ext cx="2743200" cy="4719683"/>
          </a:xfrm>
          <a:prstGeom prst="rect">
            <a:avLst/>
          </a:prstGeom>
        </p:spPr>
        <p:txBody>
          <a:bodyPr/>
          <a:lstStyle>
            <a:lvl1pPr marL="0" indent="0">
              <a:buNone/>
              <a:defRPr/>
            </a:lvl1pPr>
          </a:lstStyle>
          <a:p>
            <a:pPr lvl="0"/>
            <a:endParaRPr lang="fr-FR" dirty="0"/>
          </a:p>
        </p:txBody>
      </p:sp>
      <p:sp>
        <p:nvSpPr>
          <p:cNvPr id="5" name="Espace réservé de la date 4">
            <a:extLst>
              <a:ext uri="{FF2B5EF4-FFF2-40B4-BE49-F238E27FC236}">
                <a16:creationId xmlns:a16="http://schemas.microsoft.com/office/drawing/2014/main" id="{E65DE6A1-EC4A-4D09-B6F4-14008A9D5866}"/>
              </a:ext>
            </a:extLst>
          </p:cNvPr>
          <p:cNvSpPr>
            <a:spLocks noGrp="1"/>
          </p:cNvSpPr>
          <p:nvPr>
            <p:ph type="dt" sz="half" idx="10"/>
          </p:nvPr>
        </p:nvSpPr>
        <p:spPr/>
        <p:txBody>
          <a:bodyPr/>
          <a:lstStyle/>
          <a:p>
            <a:fld id="{B7C4A15D-BAAB-404E-9419-17B2AE033F82}" type="datetime1">
              <a:rPr lang="fr-FR" smtClean="0"/>
              <a:t>05/11/2020</a:t>
            </a:fld>
            <a:endParaRPr lang="fr-FR"/>
          </a:p>
        </p:txBody>
      </p:sp>
      <p:sp>
        <p:nvSpPr>
          <p:cNvPr id="6" name="Espace réservé du pied de page 5">
            <a:extLst>
              <a:ext uri="{FF2B5EF4-FFF2-40B4-BE49-F238E27FC236}">
                <a16:creationId xmlns:a16="http://schemas.microsoft.com/office/drawing/2014/main" id="{949007D5-1995-449C-9A4D-4176255895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B70254-D943-4615-91AA-4FFA610718AF}"/>
              </a:ext>
            </a:extLst>
          </p:cNvPr>
          <p:cNvSpPr>
            <a:spLocks noGrp="1"/>
          </p:cNvSpPr>
          <p:nvPr>
            <p:ph type="sldNum" sz="quarter" idx="12"/>
          </p:nvPr>
        </p:nvSpPr>
        <p:spPr/>
        <p:txBody>
          <a:bodyPr/>
          <a:lstStyle/>
          <a:p>
            <a:fld id="{F1FA75FB-747D-4209-99F2-CB63BD33520A}" type="slidenum">
              <a:rPr lang="fr-FR" smtClean="0"/>
              <a:t>‹N°›</a:t>
            </a:fld>
            <a:endParaRPr lang="fr-FR"/>
          </a:p>
        </p:txBody>
      </p:sp>
      <p:sp>
        <p:nvSpPr>
          <p:cNvPr id="8" name="Espace réservé du titre 1">
            <a:extLst>
              <a:ext uri="{FF2B5EF4-FFF2-40B4-BE49-F238E27FC236}">
                <a16:creationId xmlns:a16="http://schemas.microsoft.com/office/drawing/2014/main" id="{F7FE4FAD-6E25-4C4A-8077-C86A667C7AF2}"/>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11" name="Espace réservé du contenu 13">
            <a:extLst>
              <a:ext uri="{FF2B5EF4-FFF2-40B4-BE49-F238E27FC236}">
                <a16:creationId xmlns:a16="http://schemas.microsoft.com/office/drawing/2014/main" id="{37788313-F10B-4672-AF32-0DDD7C6C4D17}"/>
              </a:ext>
            </a:extLst>
          </p:cNvPr>
          <p:cNvSpPr>
            <a:spLocks noGrp="1"/>
          </p:cNvSpPr>
          <p:nvPr>
            <p:ph sz="quarter" idx="14"/>
          </p:nvPr>
        </p:nvSpPr>
        <p:spPr>
          <a:xfrm>
            <a:off x="4038600" y="1524001"/>
            <a:ext cx="7315200" cy="4706981"/>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9330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5584DCB5-0AEC-495D-BD1B-4301A85A3AFD}"/>
              </a:ext>
            </a:extLst>
          </p:cNvPr>
          <p:cNvSpPr>
            <a:spLocks noGrp="1"/>
          </p:cNvSpPr>
          <p:nvPr>
            <p:ph type="dt" sz="half" idx="10"/>
          </p:nvPr>
        </p:nvSpPr>
        <p:spPr/>
        <p:txBody>
          <a:bodyPr/>
          <a:lstStyle/>
          <a:p>
            <a:fld id="{1C085399-C906-4CC3-A098-85C9C45B37BA}" type="datetime1">
              <a:rPr lang="fr-FR" smtClean="0"/>
              <a:t>05/11/2020</a:t>
            </a:fld>
            <a:endParaRPr lang="fr-FR"/>
          </a:p>
        </p:txBody>
      </p:sp>
      <p:sp>
        <p:nvSpPr>
          <p:cNvPr id="6" name="Espace réservé du pied de page 5">
            <a:extLst>
              <a:ext uri="{FF2B5EF4-FFF2-40B4-BE49-F238E27FC236}">
                <a16:creationId xmlns:a16="http://schemas.microsoft.com/office/drawing/2014/main" id="{5A472F66-7263-47FD-A7ED-8394D6639D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5A5C5E9-48E8-4480-A58D-A829474798A0}"/>
              </a:ext>
            </a:extLst>
          </p:cNvPr>
          <p:cNvSpPr>
            <a:spLocks noGrp="1"/>
          </p:cNvSpPr>
          <p:nvPr>
            <p:ph type="sldNum" sz="quarter" idx="12"/>
          </p:nvPr>
        </p:nvSpPr>
        <p:spPr/>
        <p:txBody>
          <a:bodyPr/>
          <a:lstStyle/>
          <a:p>
            <a:fld id="{F1FA75FB-747D-4209-99F2-CB63BD33520A}" type="slidenum">
              <a:rPr lang="fr-FR" smtClean="0"/>
              <a:t>‹N°›</a:t>
            </a:fld>
            <a:endParaRPr lang="fr-FR"/>
          </a:p>
        </p:txBody>
      </p:sp>
      <p:sp>
        <p:nvSpPr>
          <p:cNvPr id="10" name="Espace réservé du contenu 3">
            <a:extLst>
              <a:ext uri="{FF2B5EF4-FFF2-40B4-BE49-F238E27FC236}">
                <a16:creationId xmlns:a16="http://schemas.microsoft.com/office/drawing/2014/main" id="{F81A759D-737F-4E49-ACE2-AA4F65FE4A36}"/>
              </a:ext>
            </a:extLst>
          </p:cNvPr>
          <p:cNvSpPr>
            <a:spLocks noGrp="1"/>
          </p:cNvSpPr>
          <p:nvPr>
            <p:ph sz="half" idx="2"/>
          </p:nvPr>
        </p:nvSpPr>
        <p:spPr>
          <a:xfrm>
            <a:off x="4038600" y="1511300"/>
            <a:ext cx="7315200" cy="4719683"/>
          </a:xfrm>
          <a:prstGeom prst="rect">
            <a:avLst/>
          </a:prstGeom>
          <a:solidFill>
            <a:schemeClr val="accent1"/>
          </a:solidFill>
        </p:spPr>
        <p:txBody>
          <a:bodyPr/>
          <a:lstStyle/>
          <a:p>
            <a:pPr lvl="0"/>
            <a:endParaRPr lang="fr-FR" dirty="0"/>
          </a:p>
        </p:txBody>
      </p:sp>
      <p:sp>
        <p:nvSpPr>
          <p:cNvPr id="12" name="Espace réservé du titre 1">
            <a:extLst>
              <a:ext uri="{FF2B5EF4-FFF2-40B4-BE49-F238E27FC236}">
                <a16:creationId xmlns:a16="http://schemas.microsoft.com/office/drawing/2014/main" id="{F1421E64-D55B-46A8-AF8B-28166CB1A75A}"/>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14" name="Espace réservé du contenu 13">
            <a:extLst>
              <a:ext uri="{FF2B5EF4-FFF2-40B4-BE49-F238E27FC236}">
                <a16:creationId xmlns:a16="http://schemas.microsoft.com/office/drawing/2014/main" id="{3F0012E6-3E0A-4040-95A5-8A33C12BD4E2}"/>
              </a:ext>
            </a:extLst>
          </p:cNvPr>
          <p:cNvSpPr>
            <a:spLocks noGrp="1"/>
          </p:cNvSpPr>
          <p:nvPr>
            <p:ph sz="quarter" idx="14"/>
          </p:nvPr>
        </p:nvSpPr>
        <p:spPr>
          <a:xfrm>
            <a:off x="838200" y="1524001"/>
            <a:ext cx="2743200" cy="465296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4829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8036715-0480-4BD2-9173-7536BBD790A2}"/>
              </a:ext>
            </a:extLst>
          </p:cNvPr>
          <p:cNvSpPr>
            <a:spLocks noGrp="1"/>
          </p:cNvSpPr>
          <p:nvPr>
            <p:ph type="title"/>
          </p:nvPr>
        </p:nvSpPr>
        <p:spPr>
          <a:xfrm>
            <a:off x="838200" y="438693"/>
            <a:ext cx="10515600" cy="896439"/>
          </a:xfrm>
          <a:prstGeom prst="rect">
            <a:avLst/>
          </a:prstGeom>
          <a:solidFill>
            <a:srgbClr val="004466"/>
          </a:solidFill>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0870FDD-EF64-48C8-8AE5-DD585DA2DEDE}"/>
              </a:ext>
            </a:extLst>
          </p:cNvPr>
          <p:cNvSpPr>
            <a:spLocks noGrp="1"/>
          </p:cNvSpPr>
          <p:nvPr>
            <p:ph type="body" idx="1"/>
          </p:nvPr>
        </p:nvSpPr>
        <p:spPr>
          <a:xfrm>
            <a:off x="838200" y="1511300"/>
            <a:ext cx="10515600" cy="4719683"/>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681F5FCB-896B-49B1-A39C-B9BAA27544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ED05A4-86CB-4F8F-A0B8-DFEB848C9C6B}" type="datetime1">
              <a:rPr lang="fr-FR" smtClean="0"/>
              <a:t>05/11/2020</a:t>
            </a:fld>
            <a:endParaRPr lang="fr-FR"/>
          </a:p>
        </p:txBody>
      </p:sp>
      <p:sp>
        <p:nvSpPr>
          <p:cNvPr id="5" name="Espace réservé du pied de page 4">
            <a:extLst>
              <a:ext uri="{FF2B5EF4-FFF2-40B4-BE49-F238E27FC236}">
                <a16:creationId xmlns:a16="http://schemas.microsoft.com/office/drawing/2014/main" id="{3A0ED05C-70D0-4DE0-B621-45F161490F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B40AB12-0EC8-405C-AB34-04B0FE741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A75FB-747D-4209-99F2-CB63BD33520A}" type="slidenum">
              <a:rPr lang="fr-FR" smtClean="0"/>
              <a:t>‹N°›</a:t>
            </a:fld>
            <a:endParaRPr lang="fr-FR"/>
          </a:p>
        </p:txBody>
      </p:sp>
    </p:spTree>
    <p:extLst>
      <p:ext uri="{BB962C8B-B14F-4D97-AF65-F5344CB8AC3E}">
        <p14:creationId xmlns:p14="http://schemas.microsoft.com/office/powerpoint/2010/main" val="661488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Lst>
  <p:hf hdr="0" ftr="0"/>
  <p:txStyles>
    <p:titleStyle>
      <a:lvl1pPr marL="108000" algn="l"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hyperlink" Target="https://www.phonakpro.com/content/dam/phonakpro/gc_fr/fr/products_solutions/medical/documents/ENT/Exemple_pr%C3%A9sentation_ORL_Paradise.mp4"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m4a"/><Relationship Id="rId7" Type="http://schemas.openxmlformats.org/officeDocument/2006/relationships/image" Target="../media/image29.emf"/><Relationship Id="rId2" Type="http://schemas.microsoft.com/office/2007/relationships/media" Target="../media/media2.m4a"/><Relationship Id="rId1" Type="http://schemas.openxmlformats.org/officeDocument/2006/relationships/tags" Target="../tags/tag10.xml"/><Relationship Id="rId6" Type="http://schemas.openxmlformats.org/officeDocument/2006/relationships/image" Target="../media/image28.emf"/><Relationship Id="rId5" Type="http://schemas.openxmlformats.org/officeDocument/2006/relationships/notesSlide" Target="../notesSlides/notesSlide9.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wdp"/><Relationship Id="rId3" Type="http://schemas.openxmlformats.org/officeDocument/2006/relationships/audio" Target="../media/media3.m4a"/><Relationship Id="rId7" Type="http://schemas.openxmlformats.org/officeDocument/2006/relationships/image" Target="../media/image32.png"/><Relationship Id="rId12" Type="http://schemas.openxmlformats.org/officeDocument/2006/relationships/image" Target="../media/image36.png"/><Relationship Id="rId2" Type="http://schemas.microsoft.com/office/2007/relationships/media" Target="../media/media3.m4a"/><Relationship Id="rId1" Type="http://schemas.openxmlformats.org/officeDocument/2006/relationships/tags" Target="../tags/tag11.xml"/><Relationship Id="rId6" Type="http://schemas.openxmlformats.org/officeDocument/2006/relationships/image" Target="../media/image31.png"/><Relationship Id="rId11" Type="http://schemas.openxmlformats.org/officeDocument/2006/relationships/image" Target="../media/image30.png"/><Relationship Id="rId5" Type="http://schemas.openxmlformats.org/officeDocument/2006/relationships/notesSlide" Target="../notesSlides/notesSlide10.xml"/><Relationship Id="rId15" Type="http://schemas.microsoft.com/office/2007/relationships/hdphoto" Target="../media/hdphoto2.wdp"/><Relationship Id="rId10" Type="http://schemas.openxmlformats.org/officeDocument/2006/relationships/image" Target="../media/image35.png"/><Relationship Id="rId4" Type="http://schemas.openxmlformats.org/officeDocument/2006/relationships/slideLayout" Target="../slideLayouts/slideLayout17.xml"/><Relationship Id="rId9" Type="http://schemas.openxmlformats.org/officeDocument/2006/relationships/image" Target="../media/image34.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0.png"/><Relationship Id="rId3" Type="http://schemas.openxmlformats.org/officeDocument/2006/relationships/audio" Target="../media/media4.m4a"/><Relationship Id="rId7" Type="http://schemas.openxmlformats.org/officeDocument/2006/relationships/image" Target="../media/image32.png"/><Relationship Id="rId12" Type="http://schemas.openxmlformats.org/officeDocument/2006/relationships/image" Target="../media/image39.png"/><Relationship Id="rId17" Type="http://schemas.openxmlformats.org/officeDocument/2006/relationships/image" Target="../media/image43.png"/><Relationship Id="rId2" Type="http://schemas.microsoft.com/office/2007/relationships/media" Target="../media/media4.m4a"/><Relationship Id="rId16" Type="http://schemas.openxmlformats.org/officeDocument/2006/relationships/image" Target="../media/image42.jpeg"/><Relationship Id="rId1" Type="http://schemas.openxmlformats.org/officeDocument/2006/relationships/tags" Target="../tags/tag12.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notesSlide" Target="../notesSlides/notesSlide11.xml"/><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slideLayout" Target="../slideLayouts/slideLayout17.xml"/><Relationship Id="rId9" Type="http://schemas.openxmlformats.org/officeDocument/2006/relationships/image" Target="../media/image35.png"/><Relationship Id="rId1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 Id="rId5" Type="http://schemas.openxmlformats.org/officeDocument/2006/relationships/image" Target="../media/image70.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4.png"/><Relationship Id="rId5" Type="http://schemas.openxmlformats.org/officeDocument/2006/relationships/image" Target="../media/image84.png"/><Relationship Id="rId4"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6.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www.phonakpro.com/content/dam/phonakpro/gc_fr/fr/resources/fitting_test/speech_test/documents/MSH%20+.mp4" TargetMode="Externa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hyperlink" Target="https://www.phonakpro.com/content/dam/phonakpro/gc_fr/fr/resources/fitting_test/speech_test/documents/SSE.mp4" TargetMode="External"/><Relationship Id="rId5" Type="http://schemas.openxmlformats.org/officeDocument/2006/relationships/hyperlink" Target="https://www.phonakpro.com/content/dam/phonakpro/gc_fr/fr/resources/fitting_test/speech_test/documents/SZ%20+%20DNC.mp4" TargetMode="Externa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C68DD7-3946-43BD-AED4-032B3BC1C2B9}"/>
              </a:ext>
            </a:extLst>
          </p:cNvPr>
          <p:cNvSpPr>
            <a:spLocks noGrp="1"/>
          </p:cNvSpPr>
          <p:nvPr>
            <p:ph type="title"/>
          </p:nvPr>
        </p:nvSpPr>
        <p:spPr/>
        <p:txBody>
          <a:bodyPr/>
          <a:lstStyle/>
          <a:p>
            <a:r>
              <a:rPr lang="fr-FR" dirty="0"/>
              <a:t>Votre modèle de présentation</a:t>
            </a:r>
          </a:p>
        </p:txBody>
      </p:sp>
      <p:sp>
        <p:nvSpPr>
          <p:cNvPr id="3" name="Espace réservé du contenu 2">
            <a:extLst>
              <a:ext uri="{FF2B5EF4-FFF2-40B4-BE49-F238E27FC236}">
                <a16:creationId xmlns:a16="http://schemas.microsoft.com/office/drawing/2014/main" id="{9129B64A-8334-4BC3-9102-DAF92E56F965}"/>
              </a:ext>
            </a:extLst>
          </p:cNvPr>
          <p:cNvSpPr>
            <a:spLocks noGrp="1"/>
          </p:cNvSpPr>
          <p:nvPr>
            <p:ph sz="quarter" idx="14"/>
          </p:nvPr>
        </p:nvSpPr>
        <p:spPr>
          <a:xfrm>
            <a:off x="838200" y="2363897"/>
            <a:ext cx="5080000" cy="3813065"/>
          </a:xfrm>
        </p:spPr>
        <p:txBody>
          <a:bodyPr/>
          <a:lstStyle/>
          <a:p>
            <a:r>
              <a:rPr lang="fr-FR" dirty="0"/>
              <a:t>Ceci est un modèle de présentation pour vos interventions auprès de médecins. Il contient également une collection de diapositives pouvant vous servir de support pour vos présentations.</a:t>
            </a:r>
          </a:p>
          <a:p>
            <a:r>
              <a:rPr lang="fr-FR" dirty="0">
                <a:highlight>
                  <a:srgbClr val="FFFF00"/>
                </a:highlight>
              </a:rPr>
              <a:t>IMPORTANT </a:t>
            </a:r>
            <a:r>
              <a:rPr lang="fr-FR" dirty="0"/>
              <a:t>: Vous trouverez via ce lien un exemple de présentation orale : </a:t>
            </a:r>
            <a:r>
              <a:rPr lang="fr-FR" dirty="0">
                <a:hlinkClick r:id="rId4"/>
              </a:rPr>
              <a:t>LIEN VIDEO</a:t>
            </a:r>
            <a:endParaRPr lang="fr-FR" dirty="0"/>
          </a:p>
          <a:p>
            <a:endParaRPr lang="fr-FR" dirty="0"/>
          </a:p>
          <a:p>
            <a:r>
              <a:rPr lang="fr-FR" dirty="0"/>
              <a:t>Notre objectif est de vous aider à présenter votre centre et vos services.</a:t>
            </a:r>
          </a:p>
          <a:p>
            <a:r>
              <a:rPr lang="fr-FR" dirty="0"/>
              <a:t>Cette présentation est un support pour vous aider à préparer votre intervention.</a:t>
            </a:r>
          </a:p>
          <a:p>
            <a:r>
              <a:rPr lang="fr-FR" dirty="0"/>
              <a:t>N’hésitez pas à modifier, compléter ou supprimer des diapositives, à ajouter votre logo, vos photos etc. </a:t>
            </a:r>
          </a:p>
          <a:p>
            <a:endParaRPr lang="fr-FR" dirty="0"/>
          </a:p>
        </p:txBody>
      </p:sp>
      <p:sp>
        <p:nvSpPr>
          <p:cNvPr id="5" name="Espace réservé de la date 4">
            <a:extLst>
              <a:ext uri="{FF2B5EF4-FFF2-40B4-BE49-F238E27FC236}">
                <a16:creationId xmlns:a16="http://schemas.microsoft.com/office/drawing/2014/main" id="{A8048244-DC07-4750-9CFA-6ADA9C29A9C4}"/>
              </a:ext>
            </a:extLst>
          </p:cNvPr>
          <p:cNvSpPr>
            <a:spLocks noGrp="1"/>
          </p:cNvSpPr>
          <p:nvPr>
            <p:ph type="dt" sz="half" idx="10"/>
          </p:nvPr>
        </p:nvSpPr>
        <p:spPr/>
        <p:txBody>
          <a:bodyPr/>
          <a:lstStyle/>
          <a:p>
            <a:fld id="{C9FF95EF-4429-49E1-9544-B57CAB3CA79F}" type="datetime1">
              <a:rPr lang="fr-FR" smtClean="0"/>
              <a:t>05/11/2020</a:t>
            </a:fld>
            <a:endParaRPr lang="fr-FR"/>
          </a:p>
        </p:txBody>
      </p:sp>
      <p:sp>
        <p:nvSpPr>
          <p:cNvPr id="7" name="Espace réservé du numéro de diapositive 6">
            <a:extLst>
              <a:ext uri="{FF2B5EF4-FFF2-40B4-BE49-F238E27FC236}">
                <a16:creationId xmlns:a16="http://schemas.microsoft.com/office/drawing/2014/main" id="{44D7E941-E740-4673-9073-D0B488CEDE52}"/>
              </a:ext>
            </a:extLst>
          </p:cNvPr>
          <p:cNvSpPr>
            <a:spLocks noGrp="1"/>
          </p:cNvSpPr>
          <p:nvPr>
            <p:ph type="sldNum" sz="quarter" idx="12"/>
          </p:nvPr>
        </p:nvSpPr>
        <p:spPr/>
        <p:txBody>
          <a:bodyPr/>
          <a:lstStyle/>
          <a:p>
            <a:fld id="{F1FA75FB-747D-4209-99F2-CB63BD33520A}" type="slidenum">
              <a:rPr lang="fr-FR" smtClean="0"/>
              <a:t>1</a:t>
            </a:fld>
            <a:endParaRPr lang="fr-FR"/>
          </a:p>
        </p:txBody>
      </p:sp>
      <p:sp>
        <p:nvSpPr>
          <p:cNvPr id="8" name="Rectangle 7">
            <a:extLst>
              <a:ext uri="{FF2B5EF4-FFF2-40B4-BE49-F238E27FC236}">
                <a16:creationId xmlns:a16="http://schemas.microsoft.com/office/drawing/2014/main" id="{B9ED8053-59C5-42B4-AA25-939E5A95F59A}"/>
              </a:ext>
            </a:extLst>
          </p:cNvPr>
          <p:cNvSpPr/>
          <p:nvPr/>
        </p:nvSpPr>
        <p:spPr>
          <a:xfrm>
            <a:off x="1931566" y="6431670"/>
            <a:ext cx="7571358" cy="214482"/>
          </a:xfrm>
          <a:prstGeom prst="rect">
            <a:avLst/>
          </a:prstGeom>
        </p:spPr>
        <p:txBody>
          <a:bodyPr wrap="square">
            <a:spAutoFit/>
          </a:bodyPr>
          <a:lstStyle/>
          <a:p>
            <a:pPr>
              <a:lnSpc>
                <a:spcPct val="107000"/>
              </a:lnSpc>
              <a:spcAft>
                <a:spcPts val="1067"/>
              </a:spcAft>
            </a:pPr>
            <a:r>
              <a:rPr lang="fr-FR" sz="800" dirty="0">
                <a:solidFill>
                  <a:schemeClr val="tx1">
                    <a:lumMod val="75000"/>
                    <a:lumOff val="25000"/>
                  </a:schemeClr>
                </a:solidFill>
                <a:latin typeface="+mj-lt"/>
              </a:rPr>
              <a:t>Crédits Photos Phonak. Tous droits réservés Octobre 2020.</a:t>
            </a:r>
            <a:r>
              <a:rPr lang="fr-FR" sz="800" dirty="0">
                <a:solidFill>
                  <a:schemeClr val="tx1">
                    <a:lumMod val="75000"/>
                    <a:lumOff val="25000"/>
                  </a:schemeClr>
                </a:solidFill>
              </a:rPr>
              <a:t> Phonak - Sonova France S.A.S. - 5 rue Maryse Bastié - 69500 Bron - RCS LYON B 314 036 682</a:t>
            </a:r>
            <a:endParaRPr lang="fr-FR" sz="800" dirty="0">
              <a:solidFill>
                <a:schemeClr val="tx1">
                  <a:lumMod val="75000"/>
                  <a:lumOff val="25000"/>
                </a:schemeClr>
              </a:solidFill>
              <a:latin typeface="+mj-lt"/>
            </a:endParaRPr>
          </a:p>
        </p:txBody>
      </p:sp>
      <p:sp>
        <p:nvSpPr>
          <p:cNvPr id="4" name="Ellipse 3">
            <a:extLst>
              <a:ext uri="{FF2B5EF4-FFF2-40B4-BE49-F238E27FC236}">
                <a16:creationId xmlns:a16="http://schemas.microsoft.com/office/drawing/2014/main" id="{0320157E-CF41-4D55-8A45-96B3E1172B22}"/>
              </a:ext>
            </a:extLst>
          </p:cNvPr>
          <p:cNvSpPr/>
          <p:nvPr/>
        </p:nvSpPr>
        <p:spPr>
          <a:xfrm>
            <a:off x="7223816" y="1838325"/>
            <a:ext cx="3564580" cy="3564580"/>
          </a:xfrm>
          <a:prstGeom prst="ellipse">
            <a:avLst/>
          </a:prstGeom>
          <a:solidFill>
            <a:srgbClr val="A5A5A7"/>
          </a:solidFill>
          <a:ln>
            <a:solidFill>
              <a:srgbClr val="A5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Image 11">
            <a:extLst>
              <a:ext uri="{FF2B5EF4-FFF2-40B4-BE49-F238E27FC236}">
                <a16:creationId xmlns:a16="http://schemas.microsoft.com/office/drawing/2014/main" id="{76843159-933B-492E-AA0B-C37E47BD34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63267" y="2363897"/>
            <a:ext cx="2485677" cy="2485677"/>
          </a:xfrm>
          <a:prstGeom prst="rect">
            <a:avLst/>
          </a:prstGeom>
        </p:spPr>
      </p:pic>
    </p:spTree>
    <p:custDataLst>
      <p:tags r:id="rId1"/>
    </p:custDataLst>
    <p:extLst>
      <p:ext uri="{BB962C8B-B14F-4D97-AF65-F5344CB8AC3E}">
        <p14:creationId xmlns:p14="http://schemas.microsoft.com/office/powerpoint/2010/main" val="3229073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93BF7B-D35A-4381-B24C-B7EE0F1AC860}"/>
              </a:ext>
            </a:extLst>
          </p:cNvPr>
          <p:cNvSpPr>
            <a:spLocks noGrp="1"/>
          </p:cNvSpPr>
          <p:nvPr>
            <p:ph type="dt" sz="half" idx="2"/>
          </p:nvPr>
        </p:nvSpPr>
        <p:spPr/>
        <p:txBody>
          <a:bodyPr/>
          <a:lstStyle/>
          <a:p>
            <a:fld id="{B1F8EAE8-A888-4BC6-AC83-9A7B674CF653}"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DAA38D35-5E6B-4A25-A582-012AD1929555}"/>
              </a:ext>
            </a:extLst>
          </p:cNvPr>
          <p:cNvSpPr>
            <a:spLocks noGrp="1"/>
          </p:cNvSpPr>
          <p:nvPr>
            <p:ph type="sldNum" sz="quarter" idx="4"/>
          </p:nvPr>
        </p:nvSpPr>
        <p:spPr>
          <a:xfrm>
            <a:off x="8691623" y="6249285"/>
            <a:ext cx="2743200" cy="365125"/>
          </a:xfrm>
        </p:spPr>
        <p:txBody>
          <a:bodyPr/>
          <a:lstStyle/>
          <a:p>
            <a:fld id="{F1FA75FB-747D-4209-99F2-CB63BD33520A}" type="slidenum">
              <a:rPr lang="fr-FR" smtClean="0"/>
              <a:t>10</a:t>
            </a:fld>
            <a:endParaRPr lang="fr-FR"/>
          </a:p>
        </p:txBody>
      </p:sp>
      <p:sp>
        <p:nvSpPr>
          <p:cNvPr id="5" name="Titre 4">
            <a:extLst>
              <a:ext uri="{FF2B5EF4-FFF2-40B4-BE49-F238E27FC236}">
                <a16:creationId xmlns:a16="http://schemas.microsoft.com/office/drawing/2014/main" id="{E6B3ED8E-9917-4D1C-B550-59FA78E4913B}"/>
              </a:ext>
            </a:extLst>
          </p:cNvPr>
          <p:cNvSpPr>
            <a:spLocks noGrp="1"/>
          </p:cNvSpPr>
          <p:nvPr>
            <p:ph type="title"/>
          </p:nvPr>
        </p:nvSpPr>
        <p:spPr/>
        <p:txBody>
          <a:bodyPr/>
          <a:lstStyle/>
          <a:p>
            <a:r>
              <a:rPr lang="fr-FR" dirty="0"/>
              <a:t>Démonstrations sonores – en face-à-face</a:t>
            </a:r>
          </a:p>
        </p:txBody>
      </p:sp>
      <p:pic>
        <p:nvPicPr>
          <p:cNvPr id="13" name="Espace réservé pour une image  12" descr="Une image contenant bâtiment, pont, clôture&#10;&#10;Description générée automatiquement">
            <a:extLst>
              <a:ext uri="{FF2B5EF4-FFF2-40B4-BE49-F238E27FC236}">
                <a16:creationId xmlns:a16="http://schemas.microsoft.com/office/drawing/2014/main" id="{7078AB52-BCC0-416B-9E94-DF9A07B3649A}"/>
              </a:ext>
            </a:extLst>
          </p:cNvPr>
          <p:cNvPicPr>
            <a:picLocks noGrp="1" noChangeAspect="1"/>
          </p:cNvPicPr>
          <p:nvPr>
            <p:ph type="pic" sz="quarter" idx="10"/>
          </p:nvPr>
        </p:nvPicPr>
        <p:blipFill>
          <a:blip r:embed="rId4">
            <a:extLst>
              <a:ext uri="{28A0092B-C50C-407E-A947-70E740481C1C}">
                <a14:useLocalDpi xmlns:a14="http://schemas.microsoft.com/office/drawing/2010/main"/>
              </a:ext>
            </a:extLst>
          </a:blip>
          <a:srcRect t="35838" b="35838"/>
          <a:stretch>
            <a:fillRect/>
          </a:stretch>
        </p:blipFill>
        <p:spPr/>
      </p:pic>
      <p:sp>
        <p:nvSpPr>
          <p:cNvPr id="14" name="Rectangle 13">
            <a:extLst>
              <a:ext uri="{FF2B5EF4-FFF2-40B4-BE49-F238E27FC236}">
                <a16:creationId xmlns:a16="http://schemas.microsoft.com/office/drawing/2014/main" id="{706D96AF-ADA9-4841-9349-08095A617BE8}"/>
              </a:ext>
            </a:extLst>
          </p:cNvPr>
          <p:cNvSpPr/>
          <p:nvPr/>
        </p:nvSpPr>
        <p:spPr>
          <a:xfrm>
            <a:off x="7662441" y="1791025"/>
            <a:ext cx="3565003" cy="4366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Content Placeholder 2">
            <a:extLst>
              <a:ext uri="{FF2B5EF4-FFF2-40B4-BE49-F238E27FC236}">
                <a16:creationId xmlns:a16="http://schemas.microsoft.com/office/drawing/2014/main" id="{4698D1DE-44E1-4441-BC2D-76E37FA6CE64}"/>
              </a:ext>
            </a:extLst>
          </p:cNvPr>
          <p:cNvSpPr txBox="1">
            <a:spLocks/>
          </p:cNvSpPr>
          <p:nvPr/>
        </p:nvSpPr>
        <p:spPr>
          <a:xfrm>
            <a:off x="7662441" y="2015504"/>
            <a:ext cx="3333510" cy="3945681"/>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Recommandations :</a:t>
            </a:r>
          </a:p>
          <a:p>
            <a:endParaRPr lang="fr-FR" dirty="0"/>
          </a:p>
          <a:p>
            <a:pPr lvl="1"/>
            <a:r>
              <a:rPr lang="fr-FR" dirty="0"/>
              <a:t>Demandez à votre interlocuteur de brancher un casque audio sur son ordinateur</a:t>
            </a:r>
          </a:p>
          <a:p>
            <a:pPr lvl="1"/>
            <a:r>
              <a:rPr lang="fr-FR" dirty="0"/>
              <a:t>Réglez le volume sonore au maximum sur votre ordinateur et demandez à votre interlocuteur d’en faire de même </a:t>
            </a:r>
          </a:p>
          <a:p>
            <a:pPr lvl="1"/>
            <a:r>
              <a:rPr lang="fr-FR" dirty="0"/>
              <a:t>Faire défiler les 3 slides suivantes en mode «</a:t>
            </a:r>
            <a:r>
              <a:rPr lang="fr-FR"/>
              <a:t> diaporama"</a:t>
            </a:r>
            <a:endParaRPr lang="fr-FR" dirty="0"/>
          </a:p>
          <a:p>
            <a:pPr lvl="1"/>
            <a:r>
              <a:rPr lang="fr-FR" dirty="0"/>
              <a:t>Réalisez un essai avant toute démonstration</a:t>
            </a:r>
          </a:p>
          <a:p>
            <a:endParaRPr lang="en-GB" dirty="0"/>
          </a:p>
        </p:txBody>
      </p:sp>
      <p:sp>
        <p:nvSpPr>
          <p:cNvPr id="8" name="Rounded Rectangle 9">
            <a:extLst>
              <a:ext uri="{FF2B5EF4-FFF2-40B4-BE49-F238E27FC236}">
                <a16:creationId xmlns:a16="http://schemas.microsoft.com/office/drawing/2014/main" id="{7E960BF0-7633-417D-9447-45E3E4FDE304}"/>
              </a:ext>
            </a:extLst>
          </p:cNvPr>
          <p:cNvSpPr/>
          <p:nvPr/>
        </p:nvSpPr>
        <p:spPr>
          <a:xfrm>
            <a:off x="7843034" y="243590"/>
            <a:ext cx="2778074" cy="1184383"/>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FACE-A-FACE</a:t>
            </a:r>
          </a:p>
        </p:txBody>
      </p:sp>
    </p:spTree>
    <p:custDataLst>
      <p:tags r:id="rId1"/>
    </p:custDataLst>
    <p:extLst>
      <p:ext uri="{BB962C8B-B14F-4D97-AF65-F5344CB8AC3E}">
        <p14:creationId xmlns:p14="http://schemas.microsoft.com/office/powerpoint/2010/main" val="182099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accel="50000" decel="50000" fill="hold" grpId="1" nodeType="withEffect">
                                  <p:stCondLst>
                                    <p:cond delay="0"/>
                                  </p:stCondLst>
                                  <p:childTnLst>
                                    <p:animMotion origin="layout" path="M -8.33333E-7 0.03264 L -8.33333E-7 2.96296E-6 " pathEditMode="relative" rAng="0" ptsTypes="AA">
                                      <p:cBhvr>
                                        <p:cTn id="9" dur="500" fill="hold"/>
                                        <p:tgtEl>
                                          <p:spTgt spid="8"/>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a:stretch>
            <a:fillRect/>
          </a:stretch>
        </p:blipFill>
        <p:spPr>
          <a:xfrm>
            <a:off x="855199" y="1620727"/>
            <a:ext cx="6726222" cy="3649076"/>
          </a:xfrm>
          <a:prstGeom prst="rect">
            <a:avLst/>
          </a:prstGeom>
        </p:spPr>
      </p:pic>
      <p:sp>
        <p:nvSpPr>
          <p:cNvPr id="2" name="Title 1"/>
          <p:cNvSpPr>
            <a:spLocks noGrp="1"/>
          </p:cNvSpPr>
          <p:nvPr>
            <p:ph type="title"/>
          </p:nvPr>
        </p:nvSpPr>
        <p:spPr/>
        <p:txBody>
          <a:bodyPr/>
          <a:lstStyle/>
          <a:p>
            <a:r>
              <a:rPr lang="fr-FR" dirty="0"/>
              <a:t>Réhausseur de parole </a:t>
            </a:r>
          </a:p>
        </p:txBody>
      </p:sp>
      <p:grpSp>
        <p:nvGrpSpPr>
          <p:cNvPr id="100" name="Group 99"/>
          <p:cNvGrpSpPr/>
          <p:nvPr/>
        </p:nvGrpSpPr>
        <p:grpSpPr>
          <a:xfrm>
            <a:off x="8056791" y="5992232"/>
            <a:ext cx="3951318" cy="261610"/>
            <a:chOff x="3700033" y="5574742"/>
            <a:chExt cx="3951318" cy="261610"/>
          </a:xfrm>
        </p:grpSpPr>
        <p:sp>
          <p:nvSpPr>
            <p:cNvPr id="101" name="Rectangle 100"/>
            <p:cNvSpPr/>
            <p:nvPr/>
          </p:nvSpPr>
          <p:spPr>
            <a:xfrm>
              <a:off x="3700033" y="5602514"/>
              <a:ext cx="206066" cy="206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102" name="TextBox 101">
              <a:extLst>
                <a:ext uri="{FF2B5EF4-FFF2-40B4-BE49-F238E27FC236}">
                  <a16:creationId xmlns:a16="http://schemas.microsoft.com/office/drawing/2014/main" id="{5C354A4F-402E-4C7A-ACC1-A689B71B715D}"/>
                </a:ext>
              </a:extLst>
            </p:cNvPr>
            <p:cNvSpPr txBox="1"/>
            <p:nvPr/>
          </p:nvSpPr>
          <p:spPr>
            <a:xfrm>
              <a:off x="3906099" y="5574742"/>
              <a:ext cx="16957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403F38"/>
                  </a:solidFill>
                  <a:effectLst/>
                  <a:uLnTx/>
                  <a:uFillTx/>
                  <a:latin typeface="Arial"/>
                  <a:ea typeface="+mn-ea"/>
                  <a:cs typeface="+mn-cs"/>
                </a:rPr>
                <a:t>Réhausseur de parole activé</a:t>
              </a:r>
            </a:p>
          </p:txBody>
        </p:sp>
        <p:sp>
          <p:nvSpPr>
            <p:cNvPr id="103" name="Rectangle 102"/>
            <p:cNvSpPr/>
            <p:nvPr/>
          </p:nvSpPr>
          <p:spPr>
            <a:xfrm>
              <a:off x="5601819" y="5602514"/>
              <a:ext cx="206066" cy="206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5C354A4F-402E-4C7A-ACC1-A689B71B715D}"/>
                </a:ext>
              </a:extLst>
            </p:cNvPr>
            <p:cNvSpPr txBox="1"/>
            <p:nvPr/>
          </p:nvSpPr>
          <p:spPr>
            <a:xfrm>
              <a:off x="5807884" y="5574742"/>
              <a:ext cx="184346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403F38"/>
                  </a:solidFill>
                  <a:effectLst/>
                  <a:uLnTx/>
                  <a:uFillTx/>
                  <a:latin typeface="Arial"/>
                  <a:ea typeface="+mn-ea"/>
                  <a:cs typeface="+mn-cs"/>
                </a:rPr>
                <a:t>Réhausseur de parole désactivé</a:t>
              </a:r>
            </a:p>
          </p:txBody>
        </p:sp>
      </p:grpSp>
      <p:sp>
        <p:nvSpPr>
          <p:cNvPr id="48" name="TextBox 47">
            <a:extLst>
              <a:ext uri="{FF2B5EF4-FFF2-40B4-BE49-F238E27FC236}">
                <a16:creationId xmlns:a16="http://schemas.microsoft.com/office/drawing/2014/main" id="{9415CA27-7807-4FC0-B60E-F634D539011F}"/>
              </a:ext>
            </a:extLst>
          </p:cNvPr>
          <p:cNvSpPr txBox="1"/>
          <p:nvPr/>
        </p:nvSpPr>
        <p:spPr>
          <a:xfrm rot="16200000">
            <a:off x="-1482892" y="3129816"/>
            <a:ext cx="4170120" cy="282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403F38"/>
                </a:solidFill>
                <a:effectLst/>
                <a:uLnTx/>
                <a:uFillTx/>
                <a:latin typeface="Arial"/>
                <a:ea typeface="+mn-ea"/>
                <a:cs typeface="+mn-cs"/>
              </a:rPr>
              <a:t>Amplitude (-)</a:t>
            </a:r>
          </a:p>
        </p:txBody>
      </p:sp>
      <p:sp>
        <p:nvSpPr>
          <p:cNvPr id="75" name="TextBox 74">
            <a:extLst>
              <a:ext uri="{FF2B5EF4-FFF2-40B4-BE49-F238E27FC236}">
                <a16:creationId xmlns:a16="http://schemas.microsoft.com/office/drawing/2014/main" id="{9415CA27-7807-4FC0-B60E-F634D539011F}"/>
              </a:ext>
            </a:extLst>
          </p:cNvPr>
          <p:cNvSpPr txBox="1"/>
          <p:nvPr/>
        </p:nvSpPr>
        <p:spPr>
          <a:xfrm>
            <a:off x="1049130" y="5356161"/>
            <a:ext cx="5707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403F38"/>
                </a:solidFill>
                <a:effectLst/>
                <a:uLnTx/>
                <a:uFillTx/>
                <a:latin typeface="Arial"/>
                <a:ea typeface="+mn-ea"/>
                <a:cs typeface="+mn-cs"/>
              </a:rPr>
              <a:t>20</a:t>
            </a:r>
          </a:p>
        </p:txBody>
      </p:sp>
      <p:sp>
        <p:nvSpPr>
          <p:cNvPr id="76" name="TextBox 75">
            <a:extLst>
              <a:ext uri="{FF2B5EF4-FFF2-40B4-BE49-F238E27FC236}">
                <a16:creationId xmlns:a16="http://schemas.microsoft.com/office/drawing/2014/main" id="{9415CA27-7807-4FC0-B60E-F634D539011F}"/>
              </a:ext>
            </a:extLst>
          </p:cNvPr>
          <p:cNvSpPr txBox="1"/>
          <p:nvPr/>
        </p:nvSpPr>
        <p:spPr>
          <a:xfrm>
            <a:off x="2170410" y="5356161"/>
            <a:ext cx="5707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403F38"/>
                </a:solidFill>
                <a:effectLst/>
                <a:uLnTx/>
                <a:uFillTx/>
                <a:latin typeface="Arial"/>
                <a:ea typeface="+mn-ea"/>
                <a:cs typeface="+mn-cs"/>
              </a:rPr>
              <a:t>22</a:t>
            </a:r>
          </a:p>
        </p:txBody>
      </p:sp>
      <p:sp>
        <p:nvSpPr>
          <p:cNvPr id="77" name="TextBox 76">
            <a:extLst>
              <a:ext uri="{FF2B5EF4-FFF2-40B4-BE49-F238E27FC236}">
                <a16:creationId xmlns:a16="http://schemas.microsoft.com/office/drawing/2014/main" id="{9415CA27-7807-4FC0-B60E-F634D539011F}"/>
              </a:ext>
            </a:extLst>
          </p:cNvPr>
          <p:cNvSpPr txBox="1"/>
          <p:nvPr/>
        </p:nvSpPr>
        <p:spPr>
          <a:xfrm>
            <a:off x="3291689" y="5356161"/>
            <a:ext cx="5707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403F38"/>
                </a:solidFill>
                <a:effectLst/>
                <a:uLnTx/>
                <a:uFillTx/>
                <a:latin typeface="Arial"/>
                <a:ea typeface="+mn-ea"/>
                <a:cs typeface="+mn-cs"/>
              </a:rPr>
              <a:t>24</a:t>
            </a:r>
          </a:p>
        </p:txBody>
      </p:sp>
      <p:sp>
        <p:nvSpPr>
          <p:cNvPr id="78" name="TextBox 77">
            <a:extLst>
              <a:ext uri="{FF2B5EF4-FFF2-40B4-BE49-F238E27FC236}">
                <a16:creationId xmlns:a16="http://schemas.microsoft.com/office/drawing/2014/main" id="{9415CA27-7807-4FC0-B60E-F634D539011F}"/>
              </a:ext>
            </a:extLst>
          </p:cNvPr>
          <p:cNvSpPr txBox="1"/>
          <p:nvPr/>
        </p:nvSpPr>
        <p:spPr>
          <a:xfrm>
            <a:off x="4412969" y="5356161"/>
            <a:ext cx="5707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403F38"/>
                </a:solidFill>
                <a:effectLst/>
                <a:uLnTx/>
                <a:uFillTx/>
                <a:latin typeface="Arial"/>
                <a:ea typeface="+mn-ea"/>
                <a:cs typeface="+mn-cs"/>
              </a:rPr>
              <a:t>26</a:t>
            </a:r>
          </a:p>
        </p:txBody>
      </p:sp>
      <p:sp>
        <p:nvSpPr>
          <p:cNvPr id="79" name="TextBox 78">
            <a:extLst>
              <a:ext uri="{FF2B5EF4-FFF2-40B4-BE49-F238E27FC236}">
                <a16:creationId xmlns:a16="http://schemas.microsoft.com/office/drawing/2014/main" id="{9415CA27-7807-4FC0-B60E-F634D539011F}"/>
              </a:ext>
            </a:extLst>
          </p:cNvPr>
          <p:cNvSpPr txBox="1"/>
          <p:nvPr/>
        </p:nvSpPr>
        <p:spPr>
          <a:xfrm>
            <a:off x="5536100" y="5356161"/>
            <a:ext cx="5707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403F38"/>
                </a:solidFill>
                <a:effectLst/>
                <a:uLnTx/>
                <a:uFillTx/>
                <a:latin typeface="Arial"/>
                <a:ea typeface="+mn-ea"/>
                <a:cs typeface="+mn-cs"/>
              </a:rPr>
              <a:t>28</a:t>
            </a:r>
          </a:p>
        </p:txBody>
      </p:sp>
      <p:sp>
        <p:nvSpPr>
          <p:cNvPr id="80" name="TextBox 79">
            <a:extLst>
              <a:ext uri="{FF2B5EF4-FFF2-40B4-BE49-F238E27FC236}">
                <a16:creationId xmlns:a16="http://schemas.microsoft.com/office/drawing/2014/main" id="{9415CA27-7807-4FC0-B60E-F634D539011F}"/>
              </a:ext>
            </a:extLst>
          </p:cNvPr>
          <p:cNvSpPr txBox="1"/>
          <p:nvPr/>
        </p:nvSpPr>
        <p:spPr>
          <a:xfrm>
            <a:off x="6637811" y="5356161"/>
            <a:ext cx="5707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403F38"/>
                </a:solidFill>
                <a:effectLst/>
                <a:uLnTx/>
                <a:uFillTx/>
                <a:latin typeface="Arial"/>
                <a:ea typeface="+mn-ea"/>
                <a:cs typeface="+mn-cs"/>
              </a:rPr>
              <a:t>30</a:t>
            </a:r>
          </a:p>
        </p:txBody>
      </p:sp>
      <p:sp>
        <p:nvSpPr>
          <p:cNvPr id="81" name="Freeform 80"/>
          <p:cNvSpPr/>
          <p:nvPr/>
        </p:nvSpPr>
        <p:spPr>
          <a:xfrm>
            <a:off x="850508" y="1489159"/>
            <a:ext cx="6698283" cy="3846563"/>
          </a:xfrm>
          <a:custGeom>
            <a:avLst/>
            <a:gdLst>
              <a:gd name="connsiteX0" fmla="*/ 0 w 10886302"/>
              <a:gd name="connsiteY0" fmla="*/ 0 h 2100648"/>
              <a:gd name="connsiteX1" fmla="*/ 0 w 10886302"/>
              <a:gd name="connsiteY1" fmla="*/ 2100648 h 2100648"/>
              <a:gd name="connsiteX2" fmla="*/ 10886302 w 10886302"/>
              <a:gd name="connsiteY2" fmla="*/ 2100648 h 2100648"/>
            </a:gdLst>
            <a:ahLst/>
            <a:cxnLst>
              <a:cxn ang="0">
                <a:pos x="connsiteX0" y="connsiteY0"/>
              </a:cxn>
              <a:cxn ang="0">
                <a:pos x="connsiteX1" y="connsiteY1"/>
              </a:cxn>
              <a:cxn ang="0">
                <a:pos x="connsiteX2" y="connsiteY2"/>
              </a:cxn>
            </a:cxnLst>
            <a:rect l="l" t="t" r="r" b="b"/>
            <a:pathLst>
              <a:path w="10886302" h="2100648">
                <a:moveTo>
                  <a:pt x="0" y="0"/>
                </a:moveTo>
                <a:lnTo>
                  <a:pt x="0" y="2100648"/>
                </a:lnTo>
                <a:lnTo>
                  <a:pt x="10886302" y="2100648"/>
                </a:lnTo>
              </a:path>
            </a:pathLst>
          </a:custGeom>
          <a:noFill/>
          <a:ln w="19050">
            <a:solidFill>
              <a:schemeClr val="tx2"/>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p:cNvSpPr/>
          <p:nvPr/>
        </p:nvSpPr>
        <p:spPr>
          <a:xfrm>
            <a:off x="863697" y="1509315"/>
            <a:ext cx="6702127" cy="3744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pic>
        <p:nvPicPr>
          <p:cNvPr id="45" name="Picture 44"/>
          <p:cNvPicPr>
            <a:picLocks noChangeAspect="1"/>
          </p:cNvPicPr>
          <p:nvPr/>
        </p:nvPicPr>
        <p:blipFill>
          <a:blip r:embed="rId7"/>
          <a:stretch>
            <a:fillRect/>
          </a:stretch>
        </p:blipFill>
        <p:spPr>
          <a:xfrm>
            <a:off x="861096" y="1763909"/>
            <a:ext cx="6717724" cy="3297061"/>
          </a:xfrm>
          <a:prstGeom prst="rect">
            <a:avLst/>
          </a:prstGeom>
        </p:spPr>
      </p:pic>
      <p:cxnSp>
        <p:nvCxnSpPr>
          <p:cNvPr id="82" name="Straight Connector 81"/>
          <p:cNvCxnSpPr/>
          <p:nvPr/>
        </p:nvCxnSpPr>
        <p:spPr>
          <a:xfrm flipV="1">
            <a:off x="1357482" y="1548326"/>
            <a:ext cx="0" cy="3787398"/>
          </a:xfrm>
          <a:prstGeom prst="line">
            <a:avLst/>
          </a:prstGeom>
          <a:ln w="3175">
            <a:solidFill>
              <a:schemeClr val="accent3">
                <a:alpha val="53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2455802" y="1548326"/>
            <a:ext cx="0" cy="3787398"/>
          </a:xfrm>
          <a:prstGeom prst="line">
            <a:avLst/>
          </a:prstGeom>
          <a:ln w="3175">
            <a:solidFill>
              <a:schemeClr val="accent3">
                <a:alpha val="53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582961" y="1548326"/>
            <a:ext cx="0" cy="3787398"/>
          </a:xfrm>
          <a:prstGeom prst="line">
            <a:avLst/>
          </a:prstGeom>
          <a:ln w="3175">
            <a:solidFill>
              <a:schemeClr val="accent3">
                <a:alpha val="53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698360" y="1548326"/>
            <a:ext cx="0" cy="3787398"/>
          </a:xfrm>
          <a:prstGeom prst="line">
            <a:avLst/>
          </a:prstGeom>
          <a:ln w="3175">
            <a:solidFill>
              <a:schemeClr val="accent3">
                <a:alpha val="53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821491" y="1548326"/>
            <a:ext cx="0" cy="3787398"/>
          </a:xfrm>
          <a:prstGeom prst="line">
            <a:avLst/>
          </a:prstGeom>
          <a:ln w="3175">
            <a:solidFill>
              <a:schemeClr val="accent3">
                <a:alpha val="53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902901" y="1548326"/>
            <a:ext cx="0" cy="3787398"/>
          </a:xfrm>
          <a:prstGeom prst="line">
            <a:avLst/>
          </a:prstGeom>
          <a:ln w="3175">
            <a:solidFill>
              <a:schemeClr val="accent3">
                <a:alpha val="53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Content Placeholder 2"/>
          <p:cNvSpPr>
            <a:spLocks noGrp="1"/>
          </p:cNvSpPr>
          <p:nvPr>
            <p:ph idx="1"/>
          </p:nvPr>
        </p:nvSpPr>
        <p:spPr>
          <a:xfrm>
            <a:off x="8329043" y="1638300"/>
            <a:ext cx="3287223" cy="3590761"/>
          </a:xfrm>
        </p:spPr>
        <p:txBody>
          <a:bodyPr/>
          <a:lstStyle/>
          <a:p>
            <a:r>
              <a:rPr lang="fr-FR" dirty="0"/>
              <a:t>Disponible dans le programme Calme</a:t>
            </a:r>
          </a:p>
          <a:p>
            <a:r>
              <a:rPr lang="fr-FR" dirty="0"/>
              <a:t>Actif pour des signaux d’entrée de 30-50 dB SPL</a:t>
            </a:r>
          </a:p>
          <a:p>
            <a:r>
              <a:rPr lang="fr-FR" dirty="0"/>
              <a:t>Nécessite un RSB de 10 dB minimum</a:t>
            </a:r>
          </a:p>
          <a:p>
            <a:r>
              <a:rPr lang="fr-FR" dirty="0"/>
              <a:t>Jusqu’à 10 dB de gain </a:t>
            </a:r>
          </a:p>
          <a:p>
            <a:endParaRPr lang="en-GB" dirty="0"/>
          </a:p>
        </p:txBody>
      </p:sp>
      <p:sp>
        <p:nvSpPr>
          <p:cNvPr id="88" name="TextBox 87">
            <a:extLst>
              <a:ext uri="{FF2B5EF4-FFF2-40B4-BE49-F238E27FC236}">
                <a16:creationId xmlns:a16="http://schemas.microsoft.com/office/drawing/2014/main" id="{9415CA27-7807-4FC0-B60E-F634D539011F}"/>
              </a:ext>
            </a:extLst>
          </p:cNvPr>
          <p:cNvSpPr txBox="1"/>
          <p:nvPr/>
        </p:nvSpPr>
        <p:spPr>
          <a:xfrm>
            <a:off x="857516" y="5617040"/>
            <a:ext cx="66912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403F38"/>
                </a:solidFill>
                <a:effectLst/>
                <a:uLnTx/>
                <a:uFillTx/>
                <a:latin typeface="Arial"/>
                <a:ea typeface="+mn-ea"/>
                <a:cs typeface="+mn-cs"/>
              </a:rPr>
              <a:t>Durée (s)</a:t>
            </a:r>
          </a:p>
        </p:txBody>
      </p:sp>
      <p:pic>
        <p:nvPicPr>
          <p:cNvPr id="7" name="Enregistrement SE (G+12) nettoyé">
            <a:hlinkClick r:id="" action="ppaction://media"/>
            <a:extLst>
              <a:ext uri="{FF2B5EF4-FFF2-40B4-BE49-F238E27FC236}">
                <a16:creationId xmlns:a16="http://schemas.microsoft.com/office/drawing/2014/main" id="{055E017B-835C-472E-860C-671DBE0BFAE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845675" y="4751388"/>
            <a:ext cx="609600" cy="609600"/>
          </a:xfrm>
          <a:prstGeom prst="rect">
            <a:avLst/>
          </a:prstGeom>
        </p:spPr>
      </p:pic>
      <p:sp>
        <p:nvSpPr>
          <p:cNvPr id="29" name="Rounded Rectangle 9">
            <a:extLst>
              <a:ext uri="{FF2B5EF4-FFF2-40B4-BE49-F238E27FC236}">
                <a16:creationId xmlns:a16="http://schemas.microsoft.com/office/drawing/2014/main" id="{7AE03525-BA48-4A99-9AAA-443E6B779439}"/>
              </a:ext>
            </a:extLst>
          </p:cNvPr>
          <p:cNvSpPr/>
          <p:nvPr/>
        </p:nvSpPr>
        <p:spPr>
          <a:xfrm>
            <a:off x="9232900" y="157909"/>
            <a:ext cx="2120900" cy="451066"/>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Démo sonore 53s</a:t>
            </a:r>
          </a:p>
        </p:txBody>
      </p:sp>
    </p:spTree>
    <p:custDataLst>
      <p:tags r:id="rId1"/>
    </p:custDataLst>
    <p:extLst>
      <p:ext uri="{BB962C8B-B14F-4D97-AF65-F5344CB8AC3E}">
        <p14:creationId xmlns:p14="http://schemas.microsoft.com/office/powerpoint/2010/main" val="3647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63" presetClass="path" presetSubtype="0" accel="50000" decel="50000" fill="hold" grpId="1" nodeType="withEffect">
                                  <p:stCondLst>
                                    <p:cond delay="0"/>
                                  </p:stCondLst>
                                  <p:childTnLst>
                                    <p:animMotion origin="layout" path="M -8.33333E-7 0.03264 L -8.33333E-7 2.96296E-6 " pathEditMode="relative" rAng="0" ptsTypes="AA">
                                      <p:cBhvr>
                                        <p:cTn id="9" dur="500" fill="hold"/>
                                        <p:tgtEl>
                                          <p:spTgt spid="29"/>
                                        </p:tgtEl>
                                        <p:attrNameLst>
                                          <p:attrName>ppt_x</p:attrName>
                                          <p:attrName>ppt_y</p:attrName>
                                        </p:attrNameLst>
                                      </p:cBhvr>
                                      <p:rCtr x="0" y="-1644"/>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3382" fill="hold"/>
                                        <p:tgtEl>
                                          <p:spTgt spid="7"/>
                                        </p:tgtEl>
                                      </p:cBhvr>
                                    </p:cmd>
                                  </p:childTnLst>
                                </p:cTn>
                              </p:par>
                              <p:par>
                                <p:cTn id="14" presetID="63" presetClass="path" presetSubtype="0" accel="50000" decel="50000" fill="hold" grpId="0" nodeType="withEffect">
                                  <p:stCondLst>
                                    <p:cond delay="23000"/>
                                  </p:stCondLst>
                                  <p:childTnLst>
                                    <p:animMotion origin="layout" path="M -3.125E-6 4.44444E-6 L 0.61263 4.44444E-6 " pathEditMode="relative" rAng="0" ptsTypes="AA">
                                      <p:cBhvr>
                                        <p:cTn id="15" dur="10000" fill="hold"/>
                                        <p:tgtEl>
                                          <p:spTgt spid="43"/>
                                        </p:tgtEl>
                                        <p:attrNameLst>
                                          <p:attrName>ppt_x</p:attrName>
                                          <p:attrName>ppt_y</p:attrName>
                                        </p:attrNameLst>
                                      </p:cBhvr>
                                      <p:rCtr x="30625" y="0"/>
                                    </p:animMotion>
                                  </p:childTnLst>
                                </p:cTn>
                              </p:par>
                              <p:par>
                                <p:cTn id="16" presetID="10" presetClass="entr" presetSubtype="0" fill="hold" nodeType="withEffect">
                                  <p:stCondLst>
                                    <p:cond delay="32000"/>
                                  </p:stCondLst>
                                  <p:childTnLst>
                                    <p:set>
                                      <p:cBhvr>
                                        <p:cTn id="17" dur="1" fill="hold">
                                          <p:stCondLst>
                                            <p:cond delay="0"/>
                                          </p:stCondLst>
                                        </p:cTn>
                                        <p:tgtEl>
                                          <p:spTgt spid="100"/>
                                        </p:tgtEl>
                                        <p:attrNameLst>
                                          <p:attrName>style.visibility</p:attrName>
                                        </p:attrNameLst>
                                      </p:cBhvr>
                                      <p:to>
                                        <p:strVal val="visible"/>
                                      </p:to>
                                    </p:set>
                                    <p:animEffect transition="in" filter="fade">
                                      <p:cBhvr>
                                        <p:cTn id="18" dur="500"/>
                                        <p:tgtEl>
                                          <p:spTgt spid="100"/>
                                        </p:tgtEl>
                                      </p:cBhvr>
                                    </p:animEffect>
                                  </p:childTnLst>
                                </p:cTn>
                              </p:par>
                              <p:par>
                                <p:cTn id="19" presetID="10" presetClass="entr" presetSubtype="0" fill="hold" grpId="0" nodeType="withEffect">
                                  <p:stCondLst>
                                    <p:cond delay="400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2" fill="hold" display="0">
                  <p:stCondLst>
                    <p:cond delay="indefinite"/>
                  </p:stCondLst>
                  <p:endCondLst>
                    <p:cond evt="onStopAudio" delay="0">
                      <p:tgtEl>
                        <p:sldTgt/>
                      </p:tgtEl>
                    </p:cond>
                  </p:endCondLst>
                </p:cTn>
                <p:tgtEl>
                  <p:spTgt spid="7"/>
                </p:tgtEl>
              </p:cMediaNode>
            </p:audio>
          </p:childTnLst>
        </p:cTn>
      </p:par>
    </p:tnLst>
    <p:bldLst>
      <p:bldP spid="43" grpId="0" animBg="1"/>
      <p:bldP spid="41" grpId="0"/>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99135" y="1296562"/>
            <a:ext cx="4471864" cy="447186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99254" y="1064439"/>
            <a:ext cx="4888621" cy="4885273"/>
          </a:xfrm>
          <a:prstGeom prst="rect">
            <a:avLst/>
          </a:prstGeom>
        </p:spPr>
      </p:pic>
      <p:sp>
        <p:nvSpPr>
          <p:cNvPr id="16" name="Titre 15">
            <a:extLst>
              <a:ext uri="{FF2B5EF4-FFF2-40B4-BE49-F238E27FC236}">
                <a16:creationId xmlns:a16="http://schemas.microsoft.com/office/drawing/2014/main" id="{2154C9EE-6D80-44CC-A32D-713BCB014145}"/>
              </a:ext>
            </a:extLst>
          </p:cNvPr>
          <p:cNvSpPr>
            <a:spLocks noGrp="1"/>
          </p:cNvSpPr>
          <p:nvPr>
            <p:ph type="title"/>
          </p:nvPr>
        </p:nvSpPr>
        <p:spPr/>
        <p:txBody>
          <a:bodyPr/>
          <a:lstStyle/>
          <a:p>
            <a:r>
              <a:rPr lang="fr-FR" dirty="0"/>
              <a:t>Suppression dynamique du bruit</a:t>
            </a:r>
          </a:p>
        </p:txBody>
      </p:sp>
      <p:sp>
        <p:nvSpPr>
          <p:cNvPr id="17" name="Espace réservé du contenu 16">
            <a:extLst>
              <a:ext uri="{FF2B5EF4-FFF2-40B4-BE49-F238E27FC236}">
                <a16:creationId xmlns:a16="http://schemas.microsoft.com/office/drawing/2014/main" id="{7341365D-9815-4CD7-9EC7-D3B345C43BEF}"/>
              </a:ext>
            </a:extLst>
          </p:cNvPr>
          <p:cNvSpPr>
            <a:spLocks noGrp="1"/>
          </p:cNvSpPr>
          <p:nvPr>
            <p:ph idx="1"/>
          </p:nvPr>
        </p:nvSpPr>
        <p:spPr>
          <a:xfrm>
            <a:off x="533400" y="989384"/>
            <a:ext cx="11125200" cy="4572000"/>
          </a:xfrm>
        </p:spPr>
        <p:txBody>
          <a:bodyPr/>
          <a:lstStyle/>
          <a:p>
            <a:pPr marL="457200" indent="-457200">
              <a:buFont typeface="+mj-lt"/>
              <a:buAutoNum type="arabicParenR"/>
            </a:pPr>
            <a:endParaRPr lang="fr-FR" dirty="0"/>
          </a:p>
          <a:p>
            <a:pPr marL="457200" indent="-457200">
              <a:buFont typeface="+mj-lt"/>
              <a:buAutoNum type="arabicParenR"/>
            </a:pPr>
            <a:endParaRPr lang="fr-FR" dirty="0"/>
          </a:p>
          <a:p>
            <a:pPr marL="457200" indent="-457200">
              <a:buFont typeface="+mj-lt"/>
              <a:buAutoNum type="arabicParenR"/>
            </a:pPr>
            <a:r>
              <a:rPr lang="fr-FR" dirty="0"/>
              <a:t>Omnidirectionnel</a:t>
            </a:r>
          </a:p>
          <a:p>
            <a:pPr marL="457200" indent="-457200">
              <a:buFont typeface="+mj-lt"/>
              <a:buAutoNum type="arabicParenR"/>
            </a:pPr>
            <a:endParaRPr lang="fr-FR" dirty="0"/>
          </a:p>
          <a:p>
            <a:pPr marL="457200" indent="-457200">
              <a:buFont typeface="+mj-lt"/>
              <a:buAutoNum type="arabicParenR"/>
            </a:pPr>
            <a:r>
              <a:rPr lang="fr-FR" dirty="0" err="1"/>
              <a:t>StereoZoom</a:t>
            </a:r>
            <a:endParaRPr lang="fr-FR" dirty="0"/>
          </a:p>
          <a:p>
            <a:pPr marL="457200" indent="-457200">
              <a:buFont typeface="+mj-lt"/>
              <a:buAutoNum type="arabicParenR"/>
            </a:pPr>
            <a:endParaRPr lang="fr-FR" dirty="0"/>
          </a:p>
          <a:p>
            <a:pPr marL="457200" indent="-457200">
              <a:buFont typeface="+mj-lt"/>
              <a:buAutoNum type="arabicParenR"/>
            </a:pPr>
            <a:r>
              <a:rPr lang="fr-FR" dirty="0" err="1"/>
              <a:t>StereoZoom</a:t>
            </a:r>
            <a:r>
              <a:rPr lang="fr-FR" dirty="0"/>
              <a:t> + Réducteur dynamique du bruit</a:t>
            </a:r>
          </a:p>
        </p:txBody>
      </p:sp>
      <p:sp>
        <p:nvSpPr>
          <p:cNvPr id="5" name="Slide Number Placeholder 4">
            <a:extLst>
              <a:ext uri="{FF2B5EF4-FFF2-40B4-BE49-F238E27FC236}">
                <a16:creationId xmlns:a16="http://schemas.microsoft.com/office/drawing/2014/main" id="{FCFEBCC3-5E35-443C-8F3B-243B6F9A838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28127-08F8-47EE-8464-9053AE567DEE}" type="slidenum">
              <a:rPr kumimoji="0" lang="en-GB" sz="800" b="0" i="0" u="none" strike="noStrike" kern="1200" cap="none" spc="0" normalizeH="0" baseline="0" noProof="0" smtClean="0">
                <a:ln>
                  <a:noFill/>
                </a:ln>
                <a:solidFill>
                  <a:srgbClr val="8383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srgbClr val="83837F"/>
              </a:solidFill>
              <a:effectLst/>
              <a:uLnTx/>
              <a:uFillTx/>
              <a:latin typeface="Arial"/>
              <a:ea typeface="+mn-ea"/>
              <a:cs typeface="+mn-cs"/>
            </a:endParaRPr>
          </a:p>
        </p:txBody>
      </p:sp>
      <p:sp>
        <p:nvSpPr>
          <p:cNvPr id="6" name="Date Placeholder 5">
            <a:extLst>
              <a:ext uri="{FF2B5EF4-FFF2-40B4-BE49-F238E27FC236}">
                <a16:creationId xmlns:a16="http://schemas.microsoft.com/office/drawing/2014/main" id="{9D3DE95D-5EF3-47CF-A956-6193E0C146BD}"/>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2FEDA44-3ED8-41FA-B275-0CE42AFC6484}" type="datetime1">
              <a:rPr kumimoji="0" lang="en-GB" sz="800" b="0" i="0" u="none" strike="noStrike" kern="1200" cap="none" spc="0" normalizeH="0" baseline="0" noProof="0" smtClean="0">
                <a:ln>
                  <a:noFill/>
                </a:ln>
                <a:solidFill>
                  <a:srgbClr val="83837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05/11/2020</a:t>
            </a:fld>
            <a:endParaRPr kumimoji="0" lang="en-GB" sz="800" b="0" i="0" u="none" strike="noStrike" kern="1200" cap="none" spc="0" normalizeH="0" baseline="0" noProof="0">
              <a:ln>
                <a:noFill/>
              </a:ln>
              <a:solidFill>
                <a:srgbClr val="83837F"/>
              </a:solidFill>
              <a:effectLst/>
              <a:uLnTx/>
              <a:uFillTx/>
              <a:latin typeface="Arial"/>
              <a:ea typeface="+mn-ea"/>
              <a:cs typeface="+mn-cs"/>
            </a:endParaRPr>
          </a:p>
        </p:txBody>
      </p:sp>
      <p:pic>
        <p:nvPicPr>
          <p:cNvPr id="33" name="Picture 32"/>
          <p:cNvPicPr>
            <a:picLocks noChangeAspect="1"/>
          </p:cNvPicPr>
          <p:nvPr/>
        </p:nvPicPr>
        <p:blipFill rotWithShape="1">
          <a:blip r:embed="rId8" cstate="print">
            <a:extLst>
              <a:ext uri="{28A0092B-C50C-407E-A947-70E740481C1C}">
                <a14:useLocalDpi xmlns:a14="http://schemas.microsoft.com/office/drawing/2010/main"/>
              </a:ext>
            </a:extLst>
          </a:blip>
          <a:srcRect l="16606" r="20329" b="46483"/>
          <a:stretch/>
        </p:blipFill>
        <p:spPr>
          <a:xfrm>
            <a:off x="7527167" y="1307664"/>
            <a:ext cx="2859314" cy="2356263"/>
          </a:xfrm>
          <a:prstGeom prst="rect">
            <a:avLst/>
          </a:prstGeom>
        </p:spPr>
      </p:pic>
      <p:pic>
        <p:nvPicPr>
          <p:cNvPr id="25" name="Picture 31">
            <a:extLst>
              <a:ext uri="{FF2B5EF4-FFF2-40B4-BE49-F238E27FC236}">
                <a16:creationId xmlns:a16="http://schemas.microsoft.com/office/drawing/2014/main" id="{485D998E-47DF-4581-B5B7-74F91E3E95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25575" y="3103597"/>
            <a:ext cx="1439747" cy="857793"/>
          </a:xfrm>
          <a:prstGeom prst="rect">
            <a:avLst/>
          </a:prstGeom>
        </p:spPr>
      </p:pic>
      <p:sp>
        <p:nvSpPr>
          <p:cNvPr id="15" name="Ellipse 14">
            <a:extLst>
              <a:ext uri="{FF2B5EF4-FFF2-40B4-BE49-F238E27FC236}">
                <a16:creationId xmlns:a16="http://schemas.microsoft.com/office/drawing/2014/main" id="{4B9E944B-F157-4AF2-9FCA-1E362DB9C07A}"/>
              </a:ext>
            </a:extLst>
          </p:cNvPr>
          <p:cNvSpPr/>
          <p:nvPr/>
        </p:nvSpPr>
        <p:spPr>
          <a:xfrm>
            <a:off x="6800344" y="1296562"/>
            <a:ext cx="4464000" cy="4464000"/>
          </a:xfrm>
          <a:prstGeom prst="ellipse">
            <a:avLst/>
          </a:prstGeom>
          <a:solidFill>
            <a:srgbClr val="8BBC0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D54D1A6-520D-428B-8000-372C9C035941}"/>
              </a:ext>
            </a:extLst>
          </p:cNvPr>
          <p:cNvSpPr/>
          <p:nvPr/>
        </p:nvSpPr>
        <p:spPr>
          <a:xfrm>
            <a:off x="6799135" y="1296616"/>
            <a:ext cx="4464000" cy="4464000"/>
          </a:xfrm>
          <a:prstGeom prst="ellipse">
            <a:avLst/>
          </a:prstGeom>
          <a:solidFill>
            <a:srgbClr val="8383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3" name="Group 22"/>
          <p:cNvGrpSpPr/>
          <p:nvPr/>
        </p:nvGrpSpPr>
        <p:grpSpPr>
          <a:xfrm>
            <a:off x="8362450" y="515608"/>
            <a:ext cx="1341284" cy="1341284"/>
            <a:chOff x="8272772" y="814933"/>
            <a:chExt cx="1341284" cy="1341284"/>
          </a:xfrm>
        </p:grpSpPr>
        <p:sp>
          <p:nvSpPr>
            <p:cNvPr id="18" name="Oval 17">
              <a:extLst>
                <a:ext uri="{FF2B5EF4-FFF2-40B4-BE49-F238E27FC236}">
                  <a16:creationId xmlns:a16="http://schemas.microsoft.com/office/drawing/2014/main" id="{E3A201FE-42FB-402C-AF6F-BE218A057068}"/>
                </a:ext>
              </a:extLst>
            </p:cNvPr>
            <p:cNvSpPr/>
            <p:nvPr/>
          </p:nvSpPr>
          <p:spPr>
            <a:xfrm>
              <a:off x="8272772" y="814933"/>
              <a:ext cx="1341284" cy="1341284"/>
            </a:xfrm>
            <a:prstGeom prst="ellipse">
              <a:avLst/>
            </a:prstGeom>
            <a:gradFill flip="none" rotWithShape="1">
              <a:gsLst>
                <a:gs pos="76000">
                  <a:schemeClr val="bg1">
                    <a:alpha val="0"/>
                  </a:schemeClr>
                </a:gs>
                <a:gs pos="43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A9673146-E890-41DA-BBCD-779ECE184F7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33521"/>
            <a:stretch/>
          </p:blipFill>
          <p:spPr>
            <a:xfrm>
              <a:off x="8538773" y="1107029"/>
              <a:ext cx="788746" cy="806623"/>
            </a:xfrm>
            <a:prstGeom prst="rect">
              <a:avLst/>
            </a:prstGeom>
          </p:spPr>
        </p:pic>
      </p:grpSp>
      <p:pic>
        <p:nvPicPr>
          <p:cNvPr id="3" name="Enregistrement DNC SZ 20">
            <a:hlinkClick r:id="" action="ppaction://media"/>
            <a:extLst>
              <a:ext uri="{FF2B5EF4-FFF2-40B4-BE49-F238E27FC236}">
                <a16:creationId xmlns:a16="http://schemas.microsoft.com/office/drawing/2014/main" id="{A2DFF9E1-6AEE-4C2D-81A3-203D3CF8C9D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308610" y="4256417"/>
            <a:ext cx="609600" cy="609600"/>
          </a:xfrm>
          <a:prstGeom prst="rect">
            <a:avLst/>
          </a:prstGeom>
        </p:spPr>
      </p:pic>
      <p:pic>
        <p:nvPicPr>
          <p:cNvPr id="22" name="Image 21">
            <a:extLst>
              <a:ext uri="{FF2B5EF4-FFF2-40B4-BE49-F238E27FC236}">
                <a16:creationId xmlns:a16="http://schemas.microsoft.com/office/drawing/2014/main" id="{C72A0177-80D2-4301-AA8C-4059E9C14D9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3167" b="97000" l="1167" r="99167">
                        <a14:foregroundMark x1="22500" y1="22333" x2="23000" y2="30333"/>
                        <a14:foregroundMark x1="20500" y1="23333" x2="21000" y2="22333"/>
                        <a14:foregroundMark x1="55333" y1="45667" x2="48167" y2="66167"/>
                        <a14:foregroundMark x1="48167" y1="66167" x2="65500" y2="81500"/>
                        <a14:foregroundMark x1="65500" y1="81500" x2="77667" y2="59000"/>
                        <a14:foregroundMark x1="77667" y1="59000" x2="69833" y2="40333"/>
                        <a14:foregroundMark x1="69833" y1="40333" x2="51333" y2="48500"/>
                        <a14:foregroundMark x1="51333" y1="48500" x2="49833" y2="49667"/>
                        <a14:foregroundMark x1="38500" y1="9500" x2="21000" y2="18667"/>
                        <a14:foregroundMark x1="21000" y1="18667" x2="6500" y2="33167"/>
                        <a14:foregroundMark x1="6500" y1="33167" x2="3000" y2="53333"/>
                        <a14:foregroundMark x1="3000" y1="53333" x2="19500" y2="70167"/>
                        <a14:foregroundMark x1="19500" y1="70167" x2="36667" y2="80000"/>
                        <a14:foregroundMark x1="36667" y1="80000" x2="60000" y2="84000"/>
                        <a14:foregroundMark x1="60000" y1="84000" x2="80833" y2="78333"/>
                        <a14:foregroundMark x1="80833" y1="78333" x2="92667" y2="62833"/>
                        <a14:foregroundMark x1="92667" y1="62833" x2="90500" y2="37167"/>
                        <a14:foregroundMark x1="90500" y1="37167" x2="79333" y2="19333"/>
                        <a14:foregroundMark x1="79333" y1="19333" x2="63333" y2="8333"/>
                        <a14:foregroundMark x1="63333" y1="8333" x2="34000" y2="8000"/>
                        <a14:foregroundMark x1="44000" y1="31333" x2="78667" y2="20333"/>
                        <a14:foregroundMark x1="61833" y1="48167" x2="71333" y2="69000"/>
                        <a14:foregroundMark x1="71333" y1="69000" x2="62333" y2="59167"/>
                        <a14:foregroundMark x1="21000" y1="23333" x2="15500" y2="47000"/>
                        <a14:foregroundMark x1="15500" y1="47000" x2="27833" y2="68667"/>
                        <a14:foregroundMark x1="27833" y1="68667" x2="41500" y2="72667"/>
                        <a14:foregroundMark x1="31500" y1="5500" x2="52833" y2="3333"/>
                        <a14:foregroundMark x1="52833" y1="3333" x2="70833" y2="7500"/>
                        <a14:foregroundMark x1="89167" y1="21833" x2="98167" y2="39833"/>
                        <a14:foregroundMark x1="98167" y1="39833" x2="90147" y2="78267"/>
                        <a14:foregroundMark x1="86980" y1="83461" x2="69333" y2="93167"/>
                        <a14:foregroundMark x1="69333" y1="93167" x2="50167" y2="97000"/>
                        <a14:foregroundMark x1="50167" y1="97000" x2="31333" y2="81000"/>
                        <a14:foregroundMark x1="31333" y1="81000" x2="20500" y2="59000"/>
                        <a14:foregroundMark x1="20500" y1="59000" x2="22500" y2="45167"/>
                        <a14:foregroundMark x1="90667" y1="30333" x2="99333" y2="50833"/>
                        <a14:foregroundMark x1="99333" y1="50833" x2="85167" y2="61667"/>
                        <a14:foregroundMark x1="12167" y1="36333" x2="1167" y2="52167"/>
                        <a14:foregroundMark x1="1167" y1="52167" x2="1167" y2="55667"/>
                        <a14:backgroundMark x1="6667" y1="12500" x2="10167" y2="10000"/>
                        <a14:backgroundMark x1="89167" y1="82000" x2="89167" y2="82000"/>
                        <a14:backgroundMark x1="91167" y1="83000" x2="91667" y2="81000"/>
                        <a14:backgroundMark x1="91167" y1="82000" x2="88167" y2="84500"/>
                        <a14:backgroundMark x1="92167" y1="79500" x2="88667" y2="84500"/>
                      </a14:backgroundRemoval>
                    </a14:imgEffect>
                  </a14:imgLayer>
                </a14:imgProps>
              </a:ext>
              <a:ext uri="{28A0092B-C50C-407E-A947-70E740481C1C}">
                <a14:useLocalDpi xmlns:a14="http://schemas.microsoft.com/office/drawing/2010/main"/>
              </a:ext>
            </a:extLst>
          </a:blip>
          <a:stretch>
            <a:fillRect/>
          </a:stretch>
        </p:blipFill>
        <p:spPr>
          <a:xfrm>
            <a:off x="10948591" y="3015000"/>
            <a:ext cx="828000" cy="828000"/>
          </a:xfrm>
          <a:prstGeom prst="rect">
            <a:avLst/>
          </a:prstGeom>
        </p:spPr>
      </p:pic>
      <p:pic>
        <p:nvPicPr>
          <p:cNvPr id="24" name="Image 23">
            <a:extLst>
              <a:ext uri="{FF2B5EF4-FFF2-40B4-BE49-F238E27FC236}">
                <a16:creationId xmlns:a16="http://schemas.microsoft.com/office/drawing/2014/main" id="{E1FBD061-0A01-44B5-8B56-5D4A85FFF49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3167" b="97000" l="1167" r="99167">
                        <a14:foregroundMark x1="22500" y1="22333" x2="23000" y2="30333"/>
                        <a14:foregroundMark x1="20500" y1="23333" x2="21000" y2="22333"/>
                        <a14:foregroundMark x1="55333" y1="45667" x2="48167" y2="66167"/>
                        <a14:foregroundMark x1="48167" y1="66167" x2="65500" y2="81500"/>
                        <a14:foregroundMark x1="65500" y1="81500" x2="77667" y2="59000"/>
                        <a14:foregroundMark x1="77667" y1="59000" x2="69833" y2="40333"/>
                        <a14:foregroundMark x1="69833" y1="40333" x2="51333" y2="48500"/>
                        <a14:foregroundMark x1="51333" y1="48500" x2="49833" y2="49667"/>
                        <a14:foregroundMark x1="38500" y1="9500" x2="21000" y2="18667"/>
                        <a14:foregroundMark x1="21000" y1="18667" x2="6500" y2="33167"/>
                        <a14:foregroundMark x1="6500" y1="33167" x2="3000" y2="53333"/>
                        <a14:foregroundMark x1="3000" y1="53333" x2="19500" y2="70167"/>
                        <a14:foregroundMark x1="19500" y1="70167" x2="36667" y2="80000"/>
                        <a14:foregroundMark x1="36667" y1="80000" x2="60000" y2="84000"/>
                        <a14:foregroundMark x1="60000" y1="84000" x2="80833" y2="78333"/>
                        <a14:foregroundMark x1="80833" y1="78333" x2="92667" y2="62833"/>
                        <a14:foregroundMark x1="92667" y1="62833" x2="90500" y2="37167"/>
                        <a14:foregroundMark x1="90500" y1="37167" x2="79333" y2="19333"/>
                        <a14:foregroundMark x1="79333" y1="19333" x2="63333" y2="8333"/>
                        <a14:foregroundMark x1="63333" y1="8333" x2="34000" y2="8000"/>
                        <a14:foregroundMark x1="44000" y1="31333" x2="78667" y2="20333"/>
                        <a14:foregroundMark x1="61833" y1="48167" x2="71333" y2="69000"/>
                        <a14:foregroundMark x1="71333" y1="69000" x2="62333" y2="59167"/>
                        <a14:foregroundMark x1="21000" y1="23333" x2="15500" y2="47000"/>
                        <a14:foregroundMark x1="15500" y1="47000" x2="27833" y2="68667"/>
                        <a14:foregroundMark x1="27833" y1="68667" x2="41500" y2="72667"/>
                        <a14:foregroundMark x1="31500" y1="5500" x2="52833" y2="3333"/>
                        <a14:foregroundMark x1="52833" y1="3333" x2="70833" y2="7500"/>
                        <a14:foregroundMark x1="89167" y1="21833" x2="98167" y2="39833"/>
                        <a14:foregroundMark x1="98167" y1="39833" x2="90147" y2="78267"/>
                        <a14:foregroundMark x1="86980" y1="83461" x2="69333" y2="93167"/>
                        <a14:foregroundMark x1="69333" y1="93167" x2="50167" y2="97000"/>
                        <a14:foregroundMark x1="50167" y1="97000" x2="31333" y2="81000"/>
                        <a14:foregroundMark x1="31333" y1="81000" x2="20500" y2="59000"/>
                        <a14:foregroundMark x1="20500" y1="59000" x2="22500" y2="45167"/>
                        <a14:foregroundMark x1="90667" y1="30333" x2="99333" y2="50833"/>
                        <a14:foregroundMark x1="99333" y1="50833" x2="85167" y2="61667"/>
                        <a14:foregroundMark x1="12167" y1="36333" x2="1167" y2="52167"/>
                        <a14:foregroundMark x1="1167" y1="52167" x2="1167" y2="55667"/>
                        <a14:backgroundMark x1="6667" y1="12500" x2="10167" y2="10000"/>
                        <a14:backgroundMark x1="89167" y1="82000" x2="89167" y2="82000"/>
                        <a14:backgroundMark x1="91167" y1="83000" x2="91667" y2="81000"/>
                        <a14:backgroundMark x1="91167" y1="82000" x2="88167" y2="84500"/>
                        <a14:backgroundMark x1="92167" y1="79500" x2="88667" y2="84500"/>
                      </a14:backgroundRemoval>
                    </a14:imgEffect>
                  </a14:imgLayer>
                </a14:imgProps>
              </a:ext>
              <a:ext uri="{28A0092B-C50C-407E-A947-70E740481C1C}">
                <a14:useLocalDpi xmlns:a14="http://schemas.microsoft.com/office/drawing/2010/main"/>
              </a:ext>
            </a:extLst>
          </a:blip>
          <a:stretch>
            <a:fillRect/>
          </a:stretch>
        </p:blipFill>
        <p:spPr>
          <a:xfrm>
            <a:off x="6599254" y="4143110"/>
            <a:ext cx="828000" cy="828000"/>
          </a:xfrm>
          <a:prstGeom prst="rect">
            <a:avLst/>
          </a:prstGeom>
        </p:spPr>
      </p:pic>
      <p:pic>
        <p:nvPicPr>
          <p:cNvPr id="27" name="Image 26">
            <a:extLst>
              <a:ext uri="{FF2B5EF4-FFF2-40B4-BE49-F238E27FC236}">
                <a16:creationId xmlns:a16="http://schemas.microsoft.com/office/drawing/2014/main" id="{70885FC7-1CEB-49EB-8EB8-5455E3079BE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67" b="99667" l="167" r="99667">
                        <a14:foregroundMark x1="32000" y1="10500" x2="14167" y2="31667"/>
                        <a14:foregroundMark x1="14167" y1="31667" x2="14000" y2="55333"/>
                        <a14:foregroundMark x1="14000" y1="55333" x2="27667" y2="81500"/>
                        <a14:foregroundMark x1="27667" y1="81500" x2="55833" y2="89667"/>
                        <a14:foregroundMark x1="55833" y1="89667" x2="75667" y2="81333"/>
                        <a14:foregroundMark x1="75667" y1="81333" x2="88833" y2="65667"/>
                        <a14:foregroundMark x1="88833" y1="65667" x2="95500" y2="38167"/>
                        <a14:foregroundMark x1="95500" y1="38167" x2="81500" y2="18500"/>
                        <a14:foregroundMark x1="81500" y1="18500" x2="49667" y2="9667"/>
                        <a14:foregroundMark x1="49667" y1="9667" x2="26167" y2="12167"/>
                        <a14:foregroundMark x1="26167" y1="12167" x2="20833" y2="19167"/>
                        <a14:foregroundMark x1="33167" y1="26000" x2="18500" y2="52833"/>
                        <a14:foregroundMark x1="52833" y1="26333" x2="46500" y2="50167"/>
                        <a14:foregroundMark x1="68333" y1="29333" x2="83167" y2="49667"/>
                        <a14:foregroundMark x1="65000" y1="23333" x2="45167" y2="25000"/>
                        <a14:foregroundMark x1="45167" y1="25000" x2="27500" y2="36833"/>
                        <a14:foregroundMark x1="27500" y1="36833" x2="64833" y2="26333"/>
                        <a14:foregroundMark x1="64833" y1="26333" x2="44500" y2="23000"/>
                        <a14:foregroundMark x1="44500" y1="23000" x2="43667" y2="23500"/>
                        <a14:foregroundMark x1="48000" y1="16667" x2="27833" y2="21667"/>
                        <a14:foregroundMark x1="27833" y1="21667" x2="58167" y2="20333"/>
                        <a14:foregroundMark x1="58167" y1="20333" x2="37667" y2="18000"/>
                        <a14:foregroundMark x1="37667" y1="18000" x2="36833" y2="18500"/>
                        <a14:foregroundMark x1="28167" y1="16500" x2="48667" y2="16500"/>
                        <a14:foregroundMark x1="48667" y1="16500" x2="67833" y2="25333"/>
                        <a14:foregroundMark x1="47667" y1="15167" x2="73833" y2="33333"/>
                        <a14:foregroundMark x1="62667" y1="18667" x2="73000" y2="35667"/>
                        <a14:foregroundMark x1="73000" y1="35667" x2="73000" y2="35667"/>
                        <a14:foregroundMark x1="63833" y1="20333" x2="74833" y2="35500"/>
                        <a14:foregroundMark x1="78667" y1="26667" x2="88333" y2="44667"/>
                        <a14:foregroundMark x1="88333" y1="44667" x2="76167" y2="60833"/>
                        <a14:foregroundMark x1="76167" y1="60833" x2="75667" y2="60167"/>
                        <a14:foregroundMark x1="76833" y1="32500" x2="79167" y2="54167"/>
                        <a14:foregroundMark x1="79167" y1="54167" x2="71333" y2="66500"/>
                        <a14:foregroundMark x1="73833" y1="34833" x2="74667" y2="56667"/>
                        <a14:foregroundMark x1="74667" y1="56667" x2="70667" y2="63833"/>
                        <a14:foregroundMark x1="77333" y1="35167" x2="83833" y2="55333"/>
                        <a14:foregroundMark x1="83833" y1="55333" x2="83000" y2="58167"/>
                        <a14:foregroundMark x1="82667" y1="34833" x2="81333" y2="53500"/>
                        <a14:foregroundMark x1="84167" y1="32667" x2="83000" y2="58833"/>
                        <a14:foregroundMark x1="83000" y1="58833" x2="79667" y2="61333"/>
                        <a14:foregroundMark x1="89333" y1="31167" x2="92667" y2="54000"/>
                        <a14:foregroundMark x1="92667" y1="54000" x2="86667" y2="58500"/>
                        <a14:foregroundMark x1="85667" y1="27833" x2="95167" y2="49833"/>
                        <a14:foregroundMark x1="95167" y1="49833" x2="89833" y2="62333"/>
                        <a14:foregroundMark x1="86167" y1="58833" x2="57667" y2="77333"/>
                        <a14:foregroundMark x1="57667" y1="77333" x2="36167" y2="65333"/>
                        <a14:foregroundMark x1="36167" y1="65333" x2="36167" y2="65333"/>
                        <a14:foregroundMark x1="79167" y1="62000" x2="65667" y2="77000"/>
                        <a14:foregroundMark x1="65667" y1="77000" x2="43167" y2="77833"/>
                        <a14:foregroundMark x1="43167" y1="77833" x2="40667" y2="76500"/>
                        <a14:foregroundMark x1="38667" y1="79500" x2="65667" y2="84333"/>
                        <a14:foregroundMark x1="65667" y1="84333" x2="93302" y2="70595"/>
                        <a14:foregroundMark x1="94395" y1="68206" x2="93333" y2="50000"/>
                        <a14:foregroundMark x1="93333" y1="50000" x2="90000" y2="47833"/>
                        <a14:foregroundMark x1="40167" y1="78667" x2="66000" y2="81667"/>
                        <a14:foregroundMark x1="66000" y1="81667" x2="88333" y2="68833"/>
                        <a14:foregroundMark x1="88333" y1="68833" x2="67833" y2="66667"/>
                        <a14:foregroundMark x1="67833" y1="66667" x2="61167" y2="75333"/>
                        <a14:foregroundMark x1="34167" y1="84833" x2="61833" y2="91167"/>
                        <a14:foregroundMark x1="61833" y1="91167" x2="78942" y2="88451"/>
                        <a14:foregroundMark x1="96559" y1="68910" x2="94167" y2="52833"/>
                        <a14:foregroundMark x1="94167" y1="52833" x2="67667" y2="62000"/>
                        <a14:foregroundMark x1="67667" y1="62000" x2="38833" y2="89000"/>
                        <a14:foregroundMark x1="87833" y1="59333" x2="73833" y2="78000"/>
                        <a14:foregroundMark x1="73833" y1="78000" x2="85167" y2="61333"/>
                        <a14:foregroundMark x1="85167" y1="61333" x2="79000" y2="81333"/>
                        <a14:foregroundMark x1="79000" y1="81333" x2="80000" y2="59500"/>
                        <a14:foregroundMark x1="80000" y1="59500" x2="82667" y2="66500"/>
                        <a14:foregroundMark x1="20167" y1="14667" x2="5167" y2="28500"/>
                        <a14:foregroundMark x1="5167" y1="28500" x2="167" y2="48333"/>
                        <a14:foregroundMark x1="167" y1="48333" x2="2993" y2="64753"/>
                        <a14:foregroundMark x1="6088" y1="68095" x2="12833" y2="66500"/>
                        <a14:foregroundMark x1="14667" y1="22333" x2="11667" y2="45667"/>
                        <a14:foregroundMark x1="11667" y1="45667" x2="14833" y2="24000"/>
                        <a14:foregroundMark x1="14833" y1="24000" x2="15000" y2="24667"/>
                        <a14:foregroundMark x1="12000" y1="47833" x2="11167" y2="44333"/>
                        <a14:foregroundMark x1="30167" y1="6167" x2="52333" y2="2833"/>
                        <a14:foregroundMark x1="52333" y1="2833" x2="62333" y2="3500"/>
                        <a14:foregroundMark x1="9833" y1="50500" x2="11833" y2="47167"/>
                        <a14:foregroundMark x1="10500" y1="46667" x2="10333" y2="49167"/>
                        <a14:foregroundMark x1="12167" y1="42667" x2="11333" y2="50833"/>
                        <a14:foregroundMark x1="10667" y1="45000" x2="10333" y2="50500"/>
                        <a14:foregroundMark x1="23667" y1="91167" x2="43833" y2="98500"/>
                        <a14:foregroundMark x1="43833" y1="98500" x2="61004" y2="97785"/>
                        <a14:foregroundMark x1="66929" y1="95412" x2="75500" y2="89167"/>
                        <a14:foregroundMark x1="79258" y1="90491" x2="73806" y2="93255"/>
                        <a14:foregroundMark x1="99167" y1="56167" x2="97167" y2="36000"/>
                        <a14:foregroundMark x1="97167" y1="36000" x2="88167" y2="17667"/>
                        <a14:foregroundMark x1="88167" y1="17667" x2="71333" y2="6500"/>
                        <a14:foregroundMark x1="71333" y1="6500" x2="55333" y2="1333"/>
                        <a14:foregroundMark x1="88000" y1="17833" x2="99833" y2="40833"/>
                        <a14:foregroundMark x1="98000" y1="39167" x2="90333" y2="20500"/>
                        <a14:foregroundMark x1="90333" y1="20500" x2="98500" y2="37667"/>
                        <a14:foregroundMark x1="1333" y1="44667" x2="7000" y2="25167"/>
                        <a14:foregroundMark x1="7000" y1="25167" x2="21167" y2="10500"/>
                        <a14:foregroundMark x1="21167" y1="10500" x2="40000" y2="2000"/>
                        <a14:foregroundMark x1="40000" y1="2000" x2="59833" y2="1000"/>
                        <a14:foregroundMark x1="59833" y1="1000" x2="78667" y2="9000"/>
                        <a14:foregroundMark x1="78667" y1="9000" x2="86000" y2="17000"/>
                        <a14:foregroundMark x1="3000" y1="62667" x2="3835" y2="64385"/>
                        <a14:foregroundMark x1="12217" y1="81194" x2="26167" y2="94333"/>
                        <a14:foregroundMark x1="26167" y1="94333" x2="51833" y2="99667"/>
                        <a14:foregroundMark x1="51833" y1="99667" x2="34398" y2="97196"/>
                        <a14:foregroundMark x1="31168" y1="95635" x2="31000" y2="95333"/>
                        <a14:foregroundMark x1="12245" y1="81256" x2="12913" y2="82219"/>
                        <a14:foregroundMark x1="333" y1="46000" x2="6667" y2="27833"/>
                        <a14:foregroundMark x1="333" y1="45500" x2="5167" y2="30833"/>
                        <a14:foregroundMark x1="1500" y1="47000" x2="5333" y2="29500"/>
                        <a14:foregroundMark x1="1167" y1="45333" x2="6833" y2="29667"/>
                        <a14:foregroundMark x1="6667" y1="29167" x2="167" y2="45000"/>
                        <a14:foregroundMark x1="5333" y1="29000" x2="333" y2="44167"/>
                        <a14:foregroundMark x1="4833" y1="30333" x2="333" y2="50000"/>
                        <a14:foregroundMark x1="7667" y1="23833" x2="15667" y2="14333"/>
                        <a14:foregroundMark x1="15833" y1="14167" x2="33500" y2="4500"/>
                        <a14:foregroundMark x1="33500" y1="4500" x2="34333" y2="4500"/>
                        <a14:foregroundMark x1="16333" y1="14500" x2="33167" y2="3667"/>
                        <a14:foregroundMark x1="33167" y1="3667" x2="35667" y2="3167"/>
                        <a14:foregroundMark x1="18333" y1="12167" x2="36500" y2="2667"/>
                        <a14:foregroundMark x1="36500" y1="2667" x2="40500" y2="2167"/>
                        <a14:foregroundMark x1="19000" y1="12333" x2="36500" y2="2500"/>
                        <a14:foregroundMark x1="36500" y1="2500" x2="36500" y2="2500"/>
                        <a14:foregroundMark x1="17833" y1="12167" x2="37833" y2="2167"/>
                        <a14:foregroundMark x1="38667" y1="2000" x2="55333" y2="1167"/>
                        <a14:foregroundMark x1="40000" y1="2000" x2="56500" y2="667"/>
                        <a14:foregroundMark x1="37833" y1="3167" x2="52667" y2="167"/>
                        <a14:foregroundMark x1="93333" y1="74333" x2="79333" y2="89667"/>
                        <a14:foregroundMark x1="91333" y1="77333" x2="79167" y2="90167"/>
                        <a14:foregroundMark x1="54167" y1="99333" x2="68667" y2="96167"/>
                        <a14:backgroundMark x1="68135" y1="97116" x2="79667" y2="93500"/>
                        <a14:backgroundMark x1="82281" y1="90978" x2="94000" y2="79667"/>
                        <a14:backgroundMark x1="79667" y1="93500" x2="81381" y2="91846"/>
                        <a14:backgroundMark x1="94000" y1="79667" x2="99833" y2="68500"/>
                        <a14:backgroundMark x1="93355" y1="79297" x2="92667" y2="81333"/>
                        <a14:backgroundMark x1="93787" y1="78018" x2="93470" y2="78955"/>
                        <a14:backgroundMark x1="96833" y1="69000" x2="94692" y2="75338"/>
                        <a14:backgroundMark x1="94720" y1="76996" x2="94167" y2="78167"/>
                        <a14:backgroundMark x1="97000" y1="72167" x2="95293" y2="75783"/>
                        <a14:backgroundMark x1="95662" y1="76056" x2="93344" y2="78859"/>
                        <a14:backgroundMark x1="97500" y1="73833" x2="96464" y2="75086"/>
                        <a14:backgroundMark x1="98500" y1="68500" x2="96333" y2="70667"/>
                        <a14:backgroundMark x1="80240" y1="90981" x2="80000" y2="91167"/>
                        <a14:backgroundMark x1="1667" y1="65333" x2="10167" y2="83500"/>
                        <a14:backgroundMark x1="10167" y1="83500" x2="24667" y2="97000"/>
                        <a14:backgroundMark x1="24667" y1="97000" x2="33333" y2="98667"/>
                      </a14:backgroundRemoval>
                    </a14:imgEffect>
                  </a14:imgLayer>
                </a14:imgProps>
              </a:ext>
              <a:ext uri="{28A0092B-C50C-407E-A947-70E740481C1C}">
                <a14:useLocalDpi xmlns:a14="http://schemas.microsoft.com/office/drawing/2010/main"/>
              </a:ext>
            </a:extLst>
          </a:blip>
          <a:srcRect l="-19982" r="-10781"/>
          <a:stretch/>
        </p:blipFill>
        <p:spPr>
          <a:xfrm>
            <a:off x="9618342" y="5019881"/>
            <a:ext cx="1096932" cy="838867"/>
          </a:xfrm>
          <a:prstGeom prst="rect">
            <a:avLst/>
          </a:prstGeom>
        </p:spPr>
      </p:pic>
      <p:pic>
        <p:nvPicPr>
          <p:cNvPr id="28" name="Image 27">
            <a:extLst>
              <a:ext uri="{FF2B5EF4-FFF2-40B4-BE49-F238E27FC236}">
                <a16:creationId xmlns:a16="http://schemas.microsoft.com/office/drawing/2014/main" id="{284DFC30-6E4F-44FE-A7D0-E63D4DE0A76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67" b="99667" l="167" r="99667">
                        <a14:foregroundMark x1="32000" y1="10500" x2="14167" y2="31667"/>
                        <a14:foregroundMark x1="14167" y1="31667" x2="14000" y2="55333"/>
                        <a14:foregroundMark x1="14000" y1="55333" x2="27667" y2="81500"/>
                        <a14:foregroundMark x1="27667" y1="81500" x2="55833" y2="89667"/>
                        <a14:foregroundMark x1="55833" y1="89667" x2="75667" y2="81333"/>
                        <a14:foregroundMark x1="75667" y1="81333" x2="88833" y2="65667"/>
                        <a14:foregroundMark x1="88833" y1="65667" x2="95500" y2="38167"/>
                        <a14:foregroundMark x1="95500" y1="38167" x2="81500" y2="18500"/>
                        <a14:foregroundMark x1="81500" y1="18500" x2="49667" y2="9667"/>
                        <a14:foregroundMark x1="49667" y1="9667" x2="26167" y2="12167"/>
                        <a14:foregroundMark x1="26167" y1="12167" x2="20833" y2="19167"/>
                        <a14:foregroundMark x1="33167" y1="26000" x2="18500" y2="52833"/>
                        <a14:foregroundMark x1="52833" y1="26333" x2="46500" y2="50167"/>
                        <a14:foregroundMark x1="68333" y1="29333" x2="83167" y2="49667"/>
                        <a14:foregroundMark x1="65000" y1="23333" x2="45167" y2="25000"/>
                        <a14:foregroundMark x1="45167" y1="25000" x2="27500" y2="36833"/>
                        <a14:foregroundMark x1="27500" y1="36833" x2="64833" y2="26333"/>
                        <a14:foregroundMark x1="64833" y1="26333" x2="44500" y2="23000"/>
                        <a14:foregroundMark x1="44500" y1="23000" x2="43667" y2="23500"/>
                        <a14:foregroundMark x1="48000" y1="16667" x2="27833" y2="21667"/>
                        <a14:foregroundMark x1="27833" y1="21667" x2="58167" y2="20333"/>
                        <a14:foregroundMark x1="58167" y1="20333" x2="37667" y2="18000"/>
                        <a14:foregroundMark x1="37667" y1="18000" x2="36833" y2="18500"/>
                        <a14:foregroundMark x1="28167" y1="16500" x2="48667" y2="16500"/>
                        <a14:foregroundMark x1="48667" y1="16500" x2="67833" y2="25333"/>
                        <a14:foregroundMark x1="47667" y1="15167" x2="73833" y2="33333"/>
                        <a14:foregroundMark x1="62667" y1="18667" x2="73000" y2="35667"/>
                        <a14:foregroundMark x1="73000" y1="35667" x2="73000" y2="35667"/>
                        <a14:foregroundMark x1="63833" y1="20333" x2="74833" y2="35500"/>
                        <a14:foregroundMark x1="78667" y1="26667" x2="88333" y2="44667"/>
                        <a14:foregroundMark x1="88333" y1="44667" x2="76167" y2="60833"/>
                        <a14:foregroundMark x1="76167" y1="60833" x2="75667" y2="60167"/>
                        <a14:foregroundMark x1="76833" y1="32500" x2="79167" y2="54167"/>
                        <a14:foregroundMark x1="79167" y1="54167" x2="71333" y2="66500"/>
                        <a14:foregroundMark x1="73833" y1="34833" x2="74667" y2="56667"/>
                        <a14:foregroundMark x1="74667" y1="56667" x2="70667" y2="63833"/>
                        <a14:foregroundMark x1="77333" y1="35167" x2="83833" y2="55333"/>
                        <a14:foregroundMark x1="83833" y1="55333" x2="83000" y2="58167"/>
                        <a14:foregroundMark x1="82667" y1="34833" x2="81333" y2="53500"/>
                        <a14:foregroundMark x1="84167" y1="32667" x2="83000" y2="58833"/>
                        <a14:foregroundMark x1="83000" y1="58833" x2="79667" y2="61333"/>
                        <a14:foregroundMark x1="89333" y1="31167" x2="92667" y2="54000"/>
                        <a14:foregroundMark x1="92667" y1="54000" x2="86667" y2="58500"/>
                        <a14:foregroundMark x1="85667" y1="27833" x2="95167" y2="49833"/>
                        <a14:foregroundMark x1="95167" y1="49833" x2="89833" y2="62333"/>
                        <a14:foregroundMark x1="86167" y1="58833" x2="57667" y2="77333"/>
                        <a14:foregroundMark x1="57667" y1="77333" x2="36167" y2="65333"/>
                        <a14:foregroundMark x1="36167" y1="65333" x2="36167" y2="65333"/>
                        <a14:foregroundMark x1="79167" y1="62000" x2="65667" y2="77000"/>
                        <a14:foregroundMark x1="65667" y1="77000" x2="43167" y2="77833"/>
                        <a14:foregroundMark x1="43167" y1="77833" x2="40667" y2="76500"/>
                        <a14:foregroundMark x1="38667" y1="79500" x2="65667" y2="84333"/>
                        <a14:foregroundMark x1="65667" y1="84333" x2="93302" y2="70595"/>
                        <a14:foregroundMark x1="94395" y1="68206" x2="93333" y2="50000"/>
                        <a14:foregroundMark x1="93333" y1="50000" x2="90000" y2="47833"/>
                        <a14:foregroundMark x1="40167" y1="78667" x2="66000" y2="81667"/>
                        <a14:foregroundMark x1="66000" y1="81667" x2="88333" y2="68833"/>
                        <a14:foregroundMark x1="88333" y1="68833" x2="67833" y2="66667"/>
                        <a14:foregroundMark x1="67833" y1="66667" x2="61167" y2="75333"/>
                        <a14:foregroundMark x1="34167" y1="84833" x2="61833" y2="91167"/>
                        <a14:foregroundMark x1="61833" y1="91167" x2="78942" y2="88451"/>
                        <a14:foregroundMark x1="96559" y1="68910" x2="94167" y2="52833"/>
                        <a14:foregroundMark x1="94167" y1="52833" x2="67667" y2="62000"/>
                        <a14:foregroundMark x1="67667" y1="62000" x2="38833" y2="89000"/>
                        <a14:foregroundMark x1="87833" y1="59333" x2="73833" y2="78000"/>
                        <a14:foregroundMark x1="73833" y1="78000" x2="85167" y2="61333"/>
                        <a14:foregroundMark x1="85167" y1="61333" x2="79000" y2="81333"/>
                        <a14:foregroundMark x1="79000" y1="81333" x2="80000" y2="59500"/>
                        <a14:foregroundMark x1="80000" y1="59500" x2="82667" y2="66500"/>
                        <a14:foregroundMark x1="20167" y1="14667" x2="5167" y2="28500"/>
                        <a14:foregroundMark x1="5167" y1="28500" x2="167" y2="48333"/>
                        <a14:foregroundMark x1="167" y1="48333" x2="2993" y2="64753"/>
                        <a14:foregroundMark x1="6088" y1="68095" x2="12833" y2="66500"/>
                        <a14:foregroundMark x1="14667" y1="22333" x2="11667" y2="45667"/>
                        <a14:foregroundMark x1="11667" y1="45667" x2="14833" y2="24000"/>
                        <a14:foregroundMark x1="14833" y1="24000" x2="15000" y2="24667"/>
                        <a14:foregroundMark x1="12000" y1="47833" x2="11167" y2="44333"/>
                        <a14:foregroundMark x1="30167" y1="6167" x2="52333" y2="2833"/>
                        <a14:foregroundMark x1="52333" y1="2833" x2="62333" y2="3500"/>
                        <a14:foregroundMark x1="9833" y1="50500" x2="11833" y2="47167"/>
                        <a14:foregroundMark x1="10500" y1="46667" x2="10333" y2="49167"/>
                        <a14:foregroundMark x1="12167" y1="42667" x2="11333" y2="50833"/>
                        <a14:foregroundMark x1="10667" y1="45000" x2="10333" y2="50500"/>
                        <a14:foregroundMark x1="23667" y1="91167" x2="43833" y2="98500"/>
                        <a14:foregroundMark x1="43833" y1="98500" x2="61004" y2="97785"/>
                        <a14:foregroundMark x1="66929" y1="95412" x2="75500" y2="89167"/>
                        <a14:foregroundMark x1="79258" y1="90491" x2="73806" y2="93255"/>
                        <a14:foregroundMark x1="99167" y1="56167" x2="97167" y2="36000"/>
                        <a14:foregroundMark x1="97167" y1="36000" x2="88167" y2="17667"/>
                        <a14:foregroundMark x1="88167" y1="17667" x2="71333" y2="6500"/>
                        <a14:foregroundMark x1="71333" y1="6500" x2="55333" y2="1333"/>
                        <a14:foregroundMark x1="88000" y1="17833" x2="99833" y2="40833"/>
                        <a14:foregroundMark x1="98000" y1="39167" x2="90333" y2="20500"/>
                        <a14:foregroundMark x1="90333" y1="20500" x2="98500" y2="37667"/>
                        <a14:foregroundMark x1="1333" y1="44667" x2="7000" y2="25167"/>
                        <a14:foregroundMark x1="7000" y1="25167" x2="21167" y2="10500"/>
                        <a14:foregroundMark x1="21167" y1="10500" x2="40000" y2="2000"/>
                        <a14:foregroundMark x1="40000" y1="2000" x2="59833" y2="1000"/>
                        <a14:foregroundMark x1="59833" y1="1000" x2="78667" y2="9000"/>
                        <a14:foregroundMark x1="78667" y1="9000" x2="86000" y2="17000"/>
                        <a14:foregroundMark x1="3000" y1="62667" x2="3835" y2="64385"/>
                        <a14:foregroundMark x1="12217" y1="81194" x2="26167" y2="94333"/>
                        <a14:foregroundMark x1="26167" y1="94333" x2="51833" y2="99667"/>
                        <a14:foregroundMark x1="51833" y1="99667" x2="34398" y2="97196"/>
                        <a14:foregroundMark x1="31168" y1="95635" x2="31000" y2="95333"/>
                        <a14:foregroundMark x1="12245" y1="81256" x2="12913" y2="82219"/>
                        <a14:foregroundMark x1="333" y1="46000" x2="6667" y2="27833"/>
                        <a14:foregroundMark x1="333" y1="45500" x2="5167" y2="30833"/>
                        <a14:foregroundMark x1="1500" y1="47000" x2="5333" y2="29500"/>
                        <a14:foregroundMark x1="1167" y1="45333" x2="6833" y2="29667"/>
                        <a14:foregroundMark x1="6667" y1="29167" x2="167" y2="45000"/>
                        <a14:foregroundMark x1="5333" y1="29000" x2="333" y2="44167"/>
                        <a14:foregroundMark x1="4833" y1="30333" x2="333" y2="50000"/>
                        <a14:foregroundMark x1="7667" y1="23833" x2="15667" y2="14333"/>
                        <a14:foregroundMark x1="15833" y1="14167" x2="33500" y2="4500"/>
                        <a14:foregroundMark x1="33500" y1="4500" x2="34333" y2="4500"/>
                        <a14:foregroundMark x1="16333" y1="14500" x2="33167" y2="3667"/>
                        <a14:foregroundMark x1="33167" y1="3667" x2="35667" y2="3167"/>
                        <a14:foregroundMark x1="18333" y1="12167" x2="36500" y2="2667"/>
                        <a14:foregroundMark x1="36500" y1="2667" x2="40500" y2="2167"/>
                        <a14:foregroundMark x1="19000" y1="12333" x2="36500" y2="2500"/>
                        <a14:foregroundMark x1="36500" y1="2500" x2="36500" y2="2500"/>
                        <a14:foregroundMark x1="17833" y1="12167" x2="37833" y2="2167"/>
                        <a14:foregroundMark x1="38667" y1="2000" x2="55333" y2="1167"/>
                        <a14:foregroundMark x1="40000" y1="2000" x2="56500" y2="667"/>
                        <a14:foregroundMark x1="37833" y1="3167" x2="52667" y2="167"/>
                        <a14:foregroundMark x1="93333" y1="74333" x2="79333" y2="89667"/>
                        <a14:foregroundMark x1="91333" y1="77333" x2="79167" y2="90167"/>
                        <a14:foregroundMark x1="54167" y1="99333" x2="68667" y2="96167"/>
                        <a14:backgroundMark x1="68135" y1="97116" x2="79667" y2="93500"/>
                        <a14:backgroundMark x1="82281" y1="90978" x2="94000" y2="79667"/>
                        <a14:backgroundMark x1="79667" y1="93500" x2="81381" y2="91846"/>
                        <a14:backgroundMark x1="94000" y1="79667" x2="99833" y2="68500"/>
                        <a14:backgroundMark x1="93355" y1="79297" x2="92667" y2="81333"/>
                        <a14:backgroundMark x1="93787" y1="78018" x2="93470" y2="78955"/>
                        <a14:backgroundMark x1="96833" y1="69000" x2="94692" y2="75338"/>
                        <a14:backgroundMark x1="94720" y1="76996" x2="94167" y2="78167"/>
                        <a14:backgroundMark x1="97000" y1="72167" x2="95293" y2="75783"/>
                        <a14:backgroundMark x1="95662" y1="76056" x2="93344" y2="78859"/>
                        <a14:backgroundMark x1="97500" y1="73833" x2="96464" y2="75086"/>
                        <a14:backgroundMark x1="98500" y1="68500" x2="96333" y2="70667"/>
                        <a14:backgroundMark x1="80240" y1="90981" x2="80000" y2="91167"/>
                        <a14:backgroundMark x1="1667" y1="65333" x2="10167" y2="83500"/>
                        <a14:backgroundMark x1="10167" y1="83500" x2="24667" y2="97000"/>
                        <a14:backgroundMark x1="24667" y1="97000" x2="33333" y2="98667"/>
                      </a14:backgroundRemoval>
                    </a14:imgEffect>
                  </a14:imgLayer>
                </a14:imgProps>
              </a:ext>
              <a:ext uri="{28A0092B-C50C-407E-A947-70E740481C1C}">
                <a14:useLocalDpi xmlns:a14="http://schemas.microsoft.com/office/drawing/2010/main"/>
              </a:ext>
            </a:extLst>
          </a:blip>
          <a:srcRect l="-19982" r="-10781"/>
          <a:stretch/>
        </p:blipFill>
        <p:spPr>
          <a:xfrm>
            <a:off x="6240377" y="3019379"/>
            <a:ext cx="1096932" cy="838867"/>
          </a:xfrm>
          <a:prstGeom prst="rect">
            <a:avLst/>
          </a:prstGeom>
        </p:spPr>
      </p:pic>
      <p:sp>
        <p:nvSpPr>
          <p:cNvPr id="21" name="Rounded Rectangle 9">
            <a:extLst>
              <a:ext uri="{FF2B5EF4-FFF2-40B4-BE49-F238E27FC236}">
                <a16:creationId xmlns:a16="http://schemas.microsoft.com/office/drawing/2014/main" id="{93A51B56-3B75-4E7A-9F05-6DE4032C0C25}"/>
              </a:ext>
            </a:extLst>
          </p:cNvPr>
          <p:cNvSpPr/>
          <p:nvPr/>
        </p:nvSpPr>
        <p:spPr>
          <a:xfrm>
            <a:off x="9232900" y="157909"/>
            <a:ext cx="2120900" cy="451066"/>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Démo sonore 58s</a:t>
            </a:r>
          </a:p>
        </p:txBody>
      </p:sp>
    </p:spTree>
    <p:custDataLst>
      <p:tags r:id="rId1"/>
    </p:custDataLst>
    <p:extLst>
      <p:ext uri="{BB962C8B-B14F-4D97-AF65-F5344CB8AC3E}">
        <p14:creationId xmlns:p14="http://schemas.microsoft.com/office/powerpoint/2010/main" val="21732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63" presetClass="path" presetSubtype="0" accel="50000" decel="50000" fill="hold" grpId="1" nodeType="withEffect">
                                  <p:stCondLst>
                                    <p:cond delay="0"/>
                                  </p:stCondLst>
                                  <p:childTnLst>
                                    <p:animMotion origin="layout" path="M -8.33333E-7 0.03264 L -8.33333E-7 2.96296E-6 " pathEditMode="relative" rAng="0" ptsTypes="AA">
                                      <p:cBhvr>
                                        <p:cTn id="9" dur="500" fill="hold"/>
                                        <p:tgtEl>
                                          <p:spTgt spid="21"/>
                                        </p:tgtEl>
                                        <p:attrNameLst>
                                          <p:attrName>ppt_x</p:attrName>
                                          <p:attrName>ppt_y</p:attrName>
                                        </p:attrNameLst>
                                      </p:cBhvr>
                                      <p:rCtr x="0" y="-1644"/>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8421" fill="hold"/>
                                        <p:tgtEl>
                                          <p:spTgt spid="3"/>
                                        </p:tgtEl>
                                      </p:cBhvr>
                                    </p:cmd>
                                  </p:childTnLst>
                                </p:cTn>
                              </p:par>
                              <p:par>
                                <p:cTn id="14" presetID="10" presetClass="entr" presetSubtype="0" fill="hold"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200"/>
                                        <p:tgtEl>
                                          <p:spTgt spid="2"/>
                                        </p:tgtEl>
                                      </p:cBhvr>
                                    </p:animEffect>
                                  </p:childTnLst>
                                </p:cTn>
                              </p:par>
                              <p:par>
                                <p:cTn id="17" presetID="10" presetClass="entr" presetSubtype="0" fill="hold"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47"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anim calcmode="lin" valueType="num">
                                      <p:cBhvr>
                                        <p:cTn id="35" dur="250" fill="hold"/>
                                        <p:tgtEl>
                                          <p:spTgt spid="23"/>
                                        </p:tgtEl>
                                        <p:attrNameLst>
                                          <p:attrName>ppt_x</p:attrName>
                                        </p:attrNameLst>
                                      </p:cBhvr>
                                      <p:tavLst>
                                        <p:tav tm="0">
                                          <p:val>
                                            <p:strVal val="#ppt_x"/>
                                          </p:val>
                                        </p:tav>
                                        <p:tav tm="100000">
                                          <p:val>
                                            <p:strVal val="#ppt_x"/>
                                          </p:val>
                                        </p:tav>
                                      </p:tavLst>
                                    </p:anim>
                                    <p:anim calcmode="lin" valueType="num">
                                      <p:cBhvr>
                                        <p:cTn id="36" dur="250" fill="hold"/>
                                        <p:tgtEl>
                                          <p:spTgt spid="23"/>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xEl>
                                              <p:pRg st="2" end="2"/>
                                            </p:txEl>
                                          </p:spTgt>
                                        </p:tgtEl>
                                        <p:attrNameLst>
                                          <p:attrName>style.visibility</p:attrName>
                                        </p:attrNameLst>
                                      </p:cBhvr>
                                      <p:to>
                                        <p:strVal val="visible"/>
                                      </p:to>
                                    </p:set>
                                    <p:animEffect transition="in" filter="fade">
                                      <p:cBhvr>
                                        <p:cTn id="42" dur="500"/>
                                        <p:tgtEl>
                                          <p:spTgt spid="17">
                                            <p:txEl>
                                              <p:pRg st="2" end="2"/>
                                            </p:txEl>
                                          </p:spTgt>
                                        </p:tgtEl>
                                      </p:cBhvr>
                                    </p:animEffect>
                                  </p:childTnLst>
                                </p:cTn>
                              </p:par>
                              <p:par>
                                <p:cTn id="43" presetID="6" presetClass="entr" presetSubtype="32"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out)">
                                      <p:cBhvr>
                                        <p:cTn id="45" dur="1000"/>
                                        <p:tgtEl>
                                          <p:spTgt spid="15"/>
                                        </p:tgtEl>
                                      </p:cBhvr>
                                    </p:animEffect>
                                  </p:childTnLst>
                                </p:cTn>
                              </p:par>
                              <p:par>
                                <p:cTn id="46" presetID="10" presetClass="exit" presetSubtype="0" fill="hold" grpId="1" nodeType="withEffect">
                                  <p:stCondLst>
                                    <p:cond delay="14000"/>
                                  </p:stCondLst>
                                  <p:childTnLst>
                                    <p:animEffect transition="out" filter="fade">
                                      <p:cBhvr>
                                        <p:cTn id="47" dur="550"/>
                                        <p:tgtEl>
                                          <p:spTgt spid="15"/>
                                        </p:tgtEl>
                                      </p:cBhvr>
                                    </p:animEffect>
                                    <p:set>
                                      <p:cBhvr>
                                        <p:cTn id="48" dur="1" fill="hold">
                                          <p:stCondLst>
                                            <p:cond delay="549"/>
                                          </p:stCondLst>
                                        </p:cTn>
                                        <p:tgtEl>
                                          <p:spTgt spid="15"/>
                                        </p:tgtEl>
                                        <p:attrNameLst>
                                          <p:attrName>style.visibility</p:attrName>
                                        </p:attrNameLst>
                                      </p:cBhvr>
                                      <p:to>
                                        <p:strVal val="hidden"/>
                                      </p:to>
                                    </p:set>
                                  </p:childTnLst>
                                </p:cTn>
                              </p:par>
                              <p:par>
                                <p:cTn id="49" presetID="22" presetClass="entr" presetSubtype="4" fill="hold" nodeType="withEffect">
                                  <p:stCondLst>
                                    <p:cond delay="1400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par>
                                <p:cTn id="52" presetID="10" presetClass="entr" presetSubtype="0" fill="hold" grpId="0" nodeType="withEffect">
                                  <p:stCondLst>
                                    <p:cond delay="14000"/>
                                  </p:stCondLst>
                                  <p:childTnLst>
                                    <p:set>
                                      <p:cBhvr>
                                        <p:cTn id="53" dur="1" fill="hold">
                                          <p:stCondLst>
                                            <p:cond delay="0"/>
                                          </p:stCondLst>
                                        </p:cTn>
                                        <p:tgtEl>
                                          <p:spTgt spid="17">
                                            <p:txEl>
                                              <p:pRg st="4" end="4"/>
                                            </p:txEl>
                                          </p:spTgt>
                                        </p:tgtEl>
                                        <p:attrNameLst>
                                          <p:attrName>style.visibility</p:attrName>
                                        </p:attrNameLst>
                                      </p:cBhvr>
                                      <p:to>
                                        <p:strVal val="visible"/>
                                      </p:to>
                                    </p:set>
                                    <p:animEffect transition="in" filter="fade">
                                      <p:cBhvr>
                                        <p:cTn id="54" dur="500"/>
                                        <p:tgtEl>
                                          <p:spTgt spid="17">
                                            <p:txEl>
                                              <p:pRg st="4" end="4"/>
                                            </p:txEl>
                                          </p:spTgt>
                                        </p:tgtEl>
                                      </p:cBhvr>
                                    </p:animEffect>
                                  </p:childTnLst>
                                </p:cTn>
                              </p:par>
                              <p:par>
                                <p:cTn id="55" presetID="32" presetClass="emph" presetSubtype="0" repeatCount="indefinite" fill="hold" nodeType="withEffect">
                                  <p:stCondLst>
                                    <p:cond delay="30000"/>
                                  </p:stCondLst>
                                  <p:childTnLst>
                                    <p:animRot by="120000">
                                      <p:cBhvr>
                                        <p:cTn id="56" dur="800" fill="hold">
                                          <p:stCondLst>
                                            <p:cond delay="0"/>
                                          </p:stCondLst>
                                        </p:cTn>
                                        <p:tgtEl>
                                          <p:spTgt spid="33"/>
                                        </p:tgtEl>
                                        <p:attrNameLst>
                                          <p:attrName>r</p:attrName>
                                        </p:attrNameLst>
                                      </p:cBhvr>
                                    </p:animRot>
                                    <p:animRot by="-240000">
                                      <p:cBhvr>
                                        <p:cTn id="57" dur="1600" fill="hold">
                                          <p:stCondLst>
                                            <p:cond delay="1600"/>
                                          </p:stCondLst>
                                        </p:cTn>
                                        <p:tgtEl>
                                          <p:spTgt spid="33"/>
                                        </p:tgtEl>
                                        <p:attrNameLst>
                                          <p:attrName>r</p:attrName>
                                        </p:attrNameLst>
                                      </p:cBhvr>
                                    </p:animRot>
                                    <p:animRot by="240000">
                                      <p:cBhvr>
                                        <p:cTn id="58" dur="1600" fill="hold">
                                          <p:stCondLst>
                                            <p:cond delay="3200"/>
                                          </p:stCondLst>
                                        </p:cTn>
                                        <p:tgtEl>
                                          <p:spTgt spid="33"/>
                                        </p:tgtEl>
                                        <p:attrNameLst>
                                          <p:attrName>r</p:attrName>
                                        </p:attrNameLst>
                                      </p:cBhvr>
                                    </p:animRot>
                                    <p:animRot by="-240000">
                                      <p:cBhvr>
                                        <p:cTn id="59" dur="1600" fill="hold">
                                          <p:stCondLst>
                                            <p:cond delay="4800"/>
                                          </p:stCondLst>
                                        </p:cTn>
                                        <p:tgtEl>
                                          <p:spTgt spid="33"/>
                                        </p:tgtEl>
                                        <p:attrNameLst>
                                          <p:attrName>r</p:attrName>
                                        </p:attrNameLst>
                                      </p:cBhvr>
                                    </p:animRot>
                                    <p:animRot by="120000">
                                      <p:cBhvr>
                                        <p:cTn id="60" dur="1600" fill="hold">
                                          <p:stCondLst>
                                            <p:cond delay="6400"/>
                                          </p:stCondLst>
                                        </p:cTn>
                                        <p:tgtEl>
                                          <p:spTgt spid="33"/>
                                        </p:tgtEl>
                                        <p:attrNameLst>
                                          <p:attrName>r</p:attrName>
                                        </p:attrNameLst>
                                      </p:cBhvr>
                                    </p:animRot>
                                  </p:childTnLst>
                                </p:cTn>
                              </p:par>
                              <p:par>
                                <p:cTn id="61" presetID="1" presetClass="entr" presetSubtype="0" fill="hold" grpId="0" nodeType="withEffect">
                                  <p:stCondLst>
                                    <p:cond delay="30000"/>
                                  </p:stCondLst>
                                  <p:childTnLst>
                                    <p:set>
                                      <p:cBhvr>
                                        <p:cTn id="62" dur="1" fill="hold">
                                          <p:stCondLst>
                                            <p:cond delay="0"/>
                                          </p:stCondLst>
                                        </p:cTn>
                                        <p:tgtEl>
                                          <p:spTgt spid="20"/>
                                        </p:tgtEl>
                                        <p:attrNameLst>
                                          <p:attrName>style.visibility</p:attrName>
                                        </p:attrNameLst>
                                      </p:cBhvr>
                                      <p:to>
                                        <p:strVal val="visible"/>
                                      </p:to>
                                    </p:set>
                                  </p:childTnLst>
                                </p:cTn>
                              </p:par>
                              <p:par>
                                <p:cTn id="63" presetID="10" presetClass="entr" presetSubtype="0" fill="hold" grpId="0" nodeType="withEffect">
                                  <p:stCondLst>
                                    <p:cond delay="30000"/>
                                  </p:stCondLst>
                                  <p:childTnLst>
                                    <p:set>
                                      <p:cBhvr>
                                        <p:cTn id="64" dur="1" fill="hold">
                                          <p:stCondLst>
                                            <p:cond delay="0"/>
                                          </p:stCondLst>
                                        </p:cTn>
                                        <p:tgtEl>
                                          <p:spTgt spid="17">
                                            <p:txEl>
                                              <p:pRg st="6" end="6"/>
                                            </p:txEl>
                                          </p:spTgt>
                                        </p:tgtEl>
                                        <p:attrNameLst>
                                          <p:attrName>style.visibility</p:attrName>
                                        </p:attrNameLst>
                                      </p:cBhvr>
                                      <p:to>
                                        <p:strVal val="visible"/>
                                      </p:to>
                                    </p:set>
                                    <p:animEffect transition="in" filter="fade">
                                      <p:cBhvr>
                                        <p:cTn id="65"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6" fill="hold" display="0">
                  <p:stCondLst>
                    <p:cond delay="indefinite"/>
                  </p:stCondLst>
                  <p:endCondLst>
                    <p:cond evt="onStopAudio" delay="0">
                      <p:tgtEl>
                        <p:sldTgt/>
                      </p:tgtEl>
                    </p:cond>
                  </p:endCondLst>
                </p:cTn>
                <p:tgtEl>
                  <p:spTgt spid="3"/>
                </p:tgtEl>
              </p:cMediaNode>
            </p:audio>
          </p:childTnLst>
        </p:cTn>
      </p:par>
    </p:tnLst>
    <p:bldLst>
      <p:bldP spid="17" grpId="0" uiExpand="1" build="p"/>
      <p:bldP spid="15" grpId="0" uiExpand="1" animBg="1"/>
      <p:bldP spid="15" grpId="1" uiExpand="1" animBg="1"/>
      <p:bldP spid="20" grpId="0" uiExpan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e 19">
            <a:extLst>
              <a:ext uri="{FF2B5EF4-FFF2-40B4-BE49-F238E27FC236}">
                <a16:creationId xmlns:a16="http://schemas.microsoft.com/office/drawing/2014/main" id="{AD54D1A6-520D-428B-8000-372C9C035941}"/>
              </a:ext>
            </a:extLst>
          </p:cNvPr>
          <p:cNvSpPr/>
          <p:nvPr/>
        </p:nvSpPr>
        <p:spPr>
          <a:xfrm>
            <a:off x="6799135" y="1296616"/>
            <a:ext cx="4464000" cy="4464000"/>
          </a:xfrm>
          <a:prstGeom prst="ellipse">
            <a:avLst/>
          </a:prstGeom>
          <a:solidFill>
            <a:srgbClr val="83837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99135" y="1296562"/>
            <a:ext cx="4471864" cy="447186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99254" y="1064439"/>
            <a:ext cx="4888621" cy="4885273"/>
          </a:xfrm>
          <a:prstGeom prst="rect">
            <a:avLst/>
          </a:prstGeom>
        </p:spPr>
      </p:pic>
      <p:sp>
        <p:nvSpPr>
          <p:cNvPr id="16" name="Titre 15">
            <a:extLst>
              <a:ext uri="{FF2B5EF4-FFF2-40B4-BE49-F238E27FC236}">
                <a16:creationId xmlns:a16="http://schemas.microsoft.com/office/drawing/2014/main" id="{2154C9EE-6D80-44CC-A32D-713BCB014145}"/>
              </a:ext>
            </a:extLst>
          </p:cNvPr>
          <p:cNvSpPr>
            <a:spLocks noGrp="1"/>
          </p:cNvSpPr>
          <p:nvPr>
            <p:ph type="title"/>
          </p:nvPr>
        </p:nvSpPr>
        <p:spPr/>
        <p:txBody>
          <a:bodyPr/>
          <a:lstStyle/>
          <a:p>
            <a:r>
              <a:rPr lang="fr-FR"/>
              <a:t>Directivité avec </a:t>
            </a:r>
            <a:r>
              <a:rPr lang="fr-FR" dirty="0"/>
              <a:t>capteur de mouvements</a:t>
            </a:r>
          </a:p>
        </p:txBody>
      </p:sp>
      <p:sp>
        <p:nvSpPr>
          <p:cNvPr id="5" name="Slide Number Placeholder 4">
            <a:extLst>
              <a:ext uri="{FF2B5EF4-FFF2-40B4-BE49-F238E27FC236}">
                <a16:creationId xmlns:a16="http://schemas.microsoft.com/office/drawing/2014/main" id="{FCFEBCC3-5E35-443C-8F3B-243B6F9A838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28127-08F8-47EE-8464-9053AE567DEE}" type="slidenum">
              <a:rPr kumimoji="0" lang="en-GB" sz="800" b="0" i="0" u="none" strike="noStrike" kern="1200" cap="none" spc="0" normalizeH="0" baseline="0" noProof="0" smtClean="0">
                <a:ln>
                  <a:noFill/>
                </a:ln>
                <a:solidFill>
                  <a:srgbClr val="8383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0" i="0" u="none" strike="noStrike" kern="1200" cap="none" spc="0" normalizeH="0" baseline="0" noProof="0">
              <a:ln>
                <a:noFill/>
              </a:ln>
              <a:solidFill>
                <a:srgbClr val="83837F"/>
              </a:solidFill>
              <a:effectLst/>
              <a:uLnTx/>
              <a:uFillTx/>
              <a:latin typeface="Arial"/>
              <a:ea typeface="+mn-ea"/>
              <a:cs typeface="+mn-cs"/>
            </a:endParaRPr>
          </a:p>
        </p:txBody>
      </p:sp>
      <p:sp>
        <p:nvSpPr>
          <p:cNvPr id="6" name="Date Placeholder 5">
            <a:extLst>
              <a:ext uri="{FF2B5EF4-FFF2-40B4-BE49-F238E27FC236}">
                <a16:creationId xmlns:a16="http://schemas.microsoft.com/office/drawing/2014/main" id="{9D3DE95D-5EF3-47CF-A956-6193E0C146BD}"/>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2FEDA44-3ED8-41FA-B275-0CE42AFC6484}" type="datetime1">
              <a:rPr kumimoji="0" lang="en-GB" sz="800" b="0" i="0" u="none" strike="noStrike" kern="1200" cap="none" spc="0" normalizeH="0" baseline="0" noProof="0" smtClean="0">
                <a:ln>
                  <a:noFill/>
                </a:ln>
                <a:solidFill>
                  <a:srgbClr val="83837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05/11/2020</a:t>
            </a:fld>
            <a:endParaRPr kumimoji="0" lang="en-GB" sz="800" b="0" i="0" u="none" strike="noStrike" kern="1200" cap="none" spc="0" normalizeH="0" baseline="0" noProof="0">
              <a:ln>
                <a:noFill/>
              </a:ln>
              <a:solidFill>
                <a:srgbClr val="83837F"/>
              </a:solidFill>
              <a:effectLst/>
              <a:uLnTx/>
              <a:uFillTx/>
              <a:latin typeface="Arial"/>
              <a:ea typeface="+mn-ea"/>
              <a:cs typeface="+mn-cs"/>
            </a:endParaRPr>
          </a:p>
        </p:txBody>
      </p:sp>
      <p:pic>
        <p:nvPicPr>
          <p:cNvPr id="25" name="Picture 31">
            <a:extLst>
              <a:ext uri="{FF2B5EF4-FFF2-40B4-BE49-F238E27FC236}">
                <a16:creationId xmlns:a16="http://schemas.microsoft.com/office/drawing/2014/main" id="{485D998E-47DF-4581-B5B7-74F91E3E95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25575" y="3103597"/>
            <a:ext cx="1439747" cy="857793"/>
          </a:xfrm>
          <a:prstGeom prst="rect">
            <a:avLst/>
          </a:prstGeom>
        </p:spPr>
      </p:pic>
      <p:sp>
        <p:nvSpPr>
          <p:cNvPr id="15" name="Ellipse 14">
            <a:extLst>
              <a:ext uri="{FF2B5EF4-FFF2-40B4-BE49-F238E27FC236}">
                <a16:creationId xmlns:a16="http://schemas.microsoft.com/office/drawing/2014/main" id="{4B9E944B-F157-4AF2-9FCA-1E362DB9C07A}"/>
              </a:ext>
            </a:extLst>
          </p:cNvPr>
          <p:cNvSpPr/>
          <p:nvPr/>
        </p:nvSpPr>
        <p:spPr>
          <a:xfrm>
            <a:off x="6800948" y="1306912"/>
            <a:ext cx="4464000" cy="4464000"/>
          </a:xfrm>
          <a:prstGeom prst="ellipse">
            <a:avLst/>
          </a:prstGeom>
          <a:solidFill>
            <a:srgbClr val="8BBC0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AA4EE716-56BB-4D1B-9FE2-63962079692B}"/>
              </a:ext>
            </a:extLst>
          </p:cNvPr>
          <p:cNvGrpSpPr/>
          <p:nvPr/>
        </p:nvGrpSpPr>
        <p:grpSpPr>
          <a:xfrm>
            <a:off x="10700298" y="2821937"/>
            <a:ext cx="1341284" cy="1341284"/>
            <a:chOff x="3362974" y="5200487"/>
            <a:chExt cx="1341284" cy="1341284"/>
          </a:xfrm>
        </p:grpSpPr>
        <p:grpSp>
          <p:nvGrpSpPr>
            <p:cNvPr id="23" name="Group 22"/>
            <p:cNvGrpSpPr/>
            <p:nvPr/>
          </p:nvGrpSpPr>
          <p:grpSpPr>
            <a:xfrm>
              <a:off x="3362974" y="5200487"/>
              <a:ext cx="1341284" cy="1341284"/>
              <a:chOff x="8272772" y="814933"/>
              <a:chExt cx="1341284" cy="1341284"/>
            </a:xfrm>
          </p:grpSpPr>
          <p:sp>
            <p:nvSpPr>
              <p:cNvPr id="18" name="Oval 17">
                <a:extLst>
                  <a:ext uri="{FF2B5EF4-FFF2-40B4-BE49-F238E27FC236}">
                    <a16:creationId xmlns:a16="http://schemas.microsoft.com/office/drawing/2014/main" id="{E3A201FE-42FB-402C-AF6F-BE218A057068}"/>
                  </a:ext>
                </a:extLst>
              </p:cNvPr>
              <p:cNvSpPr/>
              <p:nvPr/>
            </p:nvSpPr>
            <p:spPr>
              <a:xfrm>
                <a:off x="8272772" y="814933"/>
                <a:ext cx="1341284" cy="1341284"/>
              </a:xfrm>
              <a:prstGeom prst="ellipse">
                <a:avLst/>
              </a:prstGeom>
              <a:gradFill flip="none" rotWithShape="1">
                <a:gsLst>
                  <a:gs pos="76000">
                    <a:schemeClr val="bg1">
                      <a:alpha val="0"/>
                    </a:schemeClr>
                  </a:gs>
                  <a:gs pos="43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A9673146-E890-41DA-BBCD-779ECE184F7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33521"/>
              <a:stretch/>
            </p:blipFill>
            <p:spPr>
              <a:xfrm>
                <a:off x="8538773" y="1107029"/>
                <a:ext cx="788746" cy="806623"/>
              </a:xfrm>
              <a:prstGeom prst="rect">
                <a:avLst/>
              </a:prstGeom>
            </p:spPr>
          </p:pic>
        </p:grpSp>
        <p:sp>
          <p:nvSpPr>
            <p:cNvPr id="4" name="Ellipse 3">
              <a:extLst>
                <a:ext uri="{FF2B5EF4-FFF2-40B4-BE49-F238E27FC236}">
                  <a16:creationId xmlns:a16="http://schemas.microsoft.com/office/drawing/2014/main" id="{48428DB5-829A-4181-B91D-CE397F0C5BE0}"/>
                </a:ext>
              </a:extLst>
            </p:cNvPr>
            <p:cNvSpPr/>
            <p:nvPr/>
          </p:nvSpPr>
          <p:spPr>
            <a:xfrm>
              <a:off x="3677664" y="5555411"/>
              <a:ext cx="691367" cy="7101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6422529-F584-49D6-A4A2-C5573C2A409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802" b="88030" l="59625" r="77192">
                          <a14:foregroundMark x1="67068" y1="79591" x2="69977" y2="80614"/>
                          <a14:backgroundMark x1="61818" y1="69237" x2="61818" y2="69237"/>
                        </a14:backgroundRemoval>
                      </a14:imgEffect>
                    </a14:imgLayer>
                  </a14:imgProps>
                </a:ext>
                <a:ext uri="{28A0092B-C50C-407E-A947-70E740481C1C}">
                  <a14:useLocalDpi xmlns:a14="http://schemas.microsoft.com/office/drawing/2010/main"/>
                </a:ext>
              </a:extLst>
            </a:blip>
            <a:srcRect l="57429" t="52898" r="20612" b="8066"/>
            <a:stretch/>
          </p:blipFill>
          <p:spPr>
            <a:xfrm>
              <a:off x="3602023" y="5443832"/>
              <a:ext cx="911130" cy="864000"/>
            </a:xfrm>
            <a:prstGeom prst="ellipse">
              <a:avLst/>
            </a:prstGeom>
          </p:spPr>
        </p:pic>
        <p:sp>
          <p:nvSpPr>
            <p:cNvPr id="10" name="Corde 9">
              <a:extLst>
                <a:ext uri="{FF2B5EF4-FFF2-40B4-BE49-F238E27FC236}">
                  <a16:creationId xmlns:a16="http://schemas.microsoft.com/office/drawing/2014/main" id="{E9A70E48-76E1-4560-B7E8-7C9321CAA608}"/>
                </a:ext>
              </a:extLst>
            </p:cNvPr>
            <p:cNvSpPr/>
            <p:nvPr/>
          </p:nvSpPr>
          <p:spPr>
            <a:xfrm rot="15981619">
              <a:off x="3830279" y="5752991"/>
              <a:ext cx="396000" cy="639388"/>
            </a:xfrm>
            <a:prstGeom prst="chord">
              <a:avLst>
                <a:gd name="adj1" fmla="val 5637949"/>
                <a:gd name="adj2" fmla="val 16200000"/>
              </a:avLst>
            </a:prstGeom>
            <a:solidFill>
              <a:srgbClr val="D6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du contenu 16">
            <a:extLst>
              <a:ext uri="{FF2B5EF4-FFF2-40B4-BE49-F238E27FC236}">
                <a16:creationId xmlns:a16="http://schemas.microsoft.com/office/drawing/2014/main" id="{7341365D-9815-4CD7-9EC7-D3B345C43BEF}"/>
              </a:ext>
            </a:extLst>
          </p:cNvPr>
          <p:cNvSpPr>
            <a:spLocks noGrp="1"/>
          </p:cNvSpPr>
          <p:nvPr>
            <p:ph idx="1"/>
          </p:nvPr>
        </p:nvSpPr>
        <p:spPr>
          <a:xfrm>
            <a:off x="533400" y="999252"/>
            <a:ext cx="11125200" cy="4572000"/>
          </a:xfrm>
        </p:spPr>
        <p:txBody>
          <a:bodyPr/>
          <a:lstStyle/>
          <a:p>
            <a:pPr marL="457200" indent="-457200">
              <a:buFont typeface="+mj-lt"/>
              <a:buAutoNum type="arabicParenR"/>
            </a:pPr>
            <a:endParaRPr lang="fr-FR" dirty="0"/>
          </a:p>
          <a:p>
            <a:pPr marL="457200" indent="-457200">
              <a:buFont typeface="+mj-lt"/>
              <a:buAutoNum type="arabicParenR"/>
            </a:pPr>
            <a:endParaRPr lang="fr-FR" dirty="0"/>
          </a:p>
          <a:p>
            <a:pPr marL="457200" indent="-457200">
              <a:buFont typeface="+mj-lt"/>
              <a:buAutoNum type="arabicParenR"/>
            </a:pPr>
            <a:r>
              <a:rPr lang="fr-FR" dirty="0"/>
              <a:t>Patient statique</a:t>
            </a:r>
          </a:p>
          <a:p>
            <a:pPr marL="0" indent="0">
              <a:buNone/>
            </a:pPr>
            <a:r>
              <a:rPr lang="fr-FR" dirty="0" err="1"/>
              <a:t>UltraZoom</a:t>
            </a:r>
            <a:r>
              <a:rPr lang="fr-FR" dirty="0"/>
              <a:t> + Réducteur dynamique du bruit</a:t>
            </a:r>
          </a:p>
          <a:p>
            <a:pPr marL="457200" indent="-457200">
              <a:buFont typeface="+mj-lt"/>
              <a:buAutoNum type="arabicParenR"/>
            </a:pPr>
            <a:endParaRPr lang="fr-FR" dirty="0"/>
          </a:p>
          <a:p>
            <a:pPr marL="457200" indent="-457200">
              <a:buFont typeface="+mj-lt"/>
              <a:buAutoNum type="arabicParenR"/>
            </a:pPr>
            <a:endParaRPr lang="fr-FR" dirty="0"/>
          </a:p>
          <a:p>
            <a:pPr marL="457200" indent="-457200">
              <a:buFont typeface="+mj-lt"/>
              <a:buAutoNum type="arabicParenR" startAt="2"/>
            </a:pPr>
            <a:r>
              <a:rPr lang="fr-FR" dirty="0"/>
              <a:t>Patient en mouvement</a:t>
            </a:r>
          </a:p>
          <a:p>
            <a:pPr marL="0" indent="0">
              <a:buNone/>
            </a:pPr>
            <a:r>
              <a:rPr lang="fr-FR" dirty="0"/>
              <a:t>Real </a:t>
            </a:r>
            <a:r>
              <a:rPr lang="fr-FR" dirty="0" err="1"/>
              <a:t>Ear</a:t>
            </a:r>
            <a:r>
              <a:rPr lang="fr-FR" dirty="0"/>
              <a:t> Sound </a:t>
            </a:r>
          </a:p>
        </p:txBody>
      </p:sp>
      <p:pic>
        <p:nvPicPr>
          <p:cNvPr id="41" name="Picture 33">
            <a:extLst>
              <a:ext uri="{FF2B5EF4-FFF2-40B4-BE49-F238E27FC236}">
                <a16:creationId xmlns:a16="http://schemas.microsoft.com/office/drawing/2014/main" id="{16D3910C-D503-44F0-92C5-842ABC3E11B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31622" t="16848" r="28221" b="49959"/>
          <a:stretch/>
        </p:blipFill>
        <p:spPr>
          <a:xfrm>
            <a:off x="6589235" y="1140621"/>
            <a:ext cx="5177064" cy="2394858"/>
          </a:xfrm>
          <a:prstGeom prst="rect">
            <a:avLst/>
          </a:prstGeom>
        </p:spPr>
      </p:pic>
      <p:pic>
        <p:nvPicPr>
          <p:cNvPr id="35" name="Enregistrement MSH">
            <a:hlinkClick r:id="" action="ppaction://media"/>
            <a:extLst>
              <a:ext uri="{FF2B5EF4-FFF2-40B4-BE49-F238E27FC236}">
                <a16:creationId xmlns:a16="http://schemas.microsoft.com/office/drawing/2014/main" id="{1E493F70-B3D1-41F3-B234-B0B56DF9D14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837610" y="4751534"/>
            <a:ext cx="609600" cy="609600"/>
          </a:xfrm>
          <a:prstGeom prst="rect">
            <a:avLst/>
          </a:prstGeom>
        </p:spPr>
      </p:pic>
      <p:grpSp>
        <p:nvGrpSpPr>
          <p:cNvPr id="14" name="Groupe 13">
            <a:extLst>
              <a:ext uri="{FF2B5EF4-FFF2-40B4-BE49-F238E27FC236}">
                <a16:creationId xmlns:a16="http://schemas.microsoft.com/office/drawing/2014/main" id="{5BE7FD13-CB89-494C-8F09-0D3122CE261A}"/>
              </a:ext>
            </a:extLst>
          </p:cNvPr>
          <p:cNvGrpSpPr/>
          <p:nvPr/>
        </p:nvGrpSpPr>
        <p:grpSpPr>
          <a:xfrm>
            <a:off x="8628543" y="817966"/>
            <a:ext cx="830041" cy="833001"/>
            <a:chOff x="4754068" y="1988936"/>
            <a:chExt cx="830041" cy="833001"/>
          </a:xfrm>
        </p:grpSpPr>
        <p:pic>
          <p:nvPicPr>
            <p:cNvPr id="27" name="Image 26">
              <a:extLst>
                <a:ext uri="{FF2B5EF4-FFF2-40B4-BE49-F238E27FC236}">
                  <a16:creationId xmlns:a16="http://schemas.microsoft.com/office/drawing/2014/main" id="{0665B4DD-2578-4DB2-866C-FF45C702005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144027" t="93052" r="-63154" b="-26799"/>
            <a:stretch/>
          </p:blipFill>
          <p:spPr>
            <a:xfrm>
              <a:off x="4756109" y="1993937"/>
              <a:ext cx="828000" cy="828000"/>
            </a:xfrm>
            <a:prstGeom prst="ellipse">
              <a:avLst/>
            </a:prstGeom>
            <a:ln w="19050">
              <a:solidFill>
                <a:srgbClr val="D6D7D2"/>
              </a:solidFill>
            </a:ln>
          </p:spPr>
        </p:pic>
        <p:sp>
          <p:nvSpPr>
            <p:cNvPr id="13" name="Ellipse 12">
              <a:extLst>
                <a:ext uri="{FF2B5EF4-FFF2-40B4-BE49-F238E27FC236}">
                  <a16:creationId xmlns:a16="http://schemas.microsoft.com/office/drawing/2014/main" id="{71E52368-C50E-407B-9518-86B2A63A3653}"/>
                </a:ext>
              </a:extLst>
            </p:cNvPr>
            <p:cNvSpPr/>
            <p:nvPr/>
          </p:nvSpPr>
          <p:spPr>
            <a:xfrm>
              <a:off x="4754068" y="1988936"/>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https://flaticons.net/icon.php?slug_category=miscellaneous&amp;slug_icon=mini-truck-01&amp;icon_size=256&amp;icon_color=8BBC07&amp;icon_flip=&amp;icon_rotate=0">
              <a:extLst>
                <a:ext uri="{FF2B5EF4-FFF2-40B4-BE49-F238E27FC236}">
                  <a16:creationId xmlns:a16="http://schemas.microsoft.com/office/drawing/2014/main" id="{27AE14D3-EE60-477A-914E-1D0990639FD2}"/>
                </a:ext>
              </a:extLst>
            </p:cNvPr>
            <p:cNvPicPr>
              <a:picLocks noChangeAspect="1" noChangeArrowheads="1"/>
            </p:cNvPicPr>
            <p:nvPr/>
          </p:nvPicPr>
          <p:blipFill>
            <a:blip r:embed="rId15" cstate="print">
              <a:duotone>
                <a:prstClr val="black"/>
                <a:srgbClr val="D6D7D2">
                  <a:tint val="45000"/>
                  <a:satMod val="400000"/>
                </a:srgbClr>
              </a:duotone>
              <a:extLst>
                <a:ext uri="{28A0092B-C50C-407E-A947-70E740481C1C}">
                  <a14:useLocalDpi xmlns:a14="http://schemas.microsoft.com/office/drawing/2010/main"/>
                </a:ext>
              </a:extLst>
            </a:blip>
            <a:srcRect/>
            <a:stretch>
              <a:fillRect/>
            </a:stretch>
          </p:blipFill>
          <p:spPr bwMode="auto">
            <a:xfrm>
              <a:off x="4854535" y="2101580"/>
              <a:ext cx="627066" cy="627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18AEE4B6-C7E4-4FB3-8162-A3486981BA42}"/>
              </a:ext>
            </a:extLst>
          </p:cNvPr>
          <p:cNvGrpSpPr/>
          <p:nvPr/>
        </p:nvGrpSpPr>
        <p:grpSpPr>
          <a:xfrm>
            <a:off x="6381809" y="3114562"/>
            <a:ext cx="828000" cy="828000"/>
            <a:chOff x="2324327" y="4932482"/>
            <a:chExt cx="828000" cy="828000"/>
          </a:xfrm>
        </p:grpSpPr>
        <p:grpSp>
          <p:nvGrpSpPr>
            <p:cNvPr id="36" name="Groupe 35">
              <a:extLst>
                <a:ext uri="{FF2B5EF4-FFF2-40B4-BE49-F238E27FC236}">
                  <a16:creationId xmlns:a16="http://schemas.microsoft.com/office/drawing/2014/main" id="{3FAD8164-BFA0-40E4-9E34-26E85D0B6FF1}"/>
                </a:ext>
              </a:extLst>
            </p:cNvPr>
            <p:cNvGrpSpPr/>
            <p:nvPr/>
          </p:nvGrpSpPr>
          <p:grpSpPr>
            <a:xfrm flipH="1">
              <a:off x="2324327" y="4932482"/>
              <a:ext cx="828000" cy="828000"/>
              <a:chOff x="4754068" y="1988936"/>
              <a:chExt cx="830041" cy="833001"/>
            </a:xfrm>
          </p:grpSpPr>
          <p:pic>
            <p:nvPicPr>
              <p:cNvPr id="37" name="Image 36">
                <a:extLst>
                  <a:ext uri="{FF2B5EF4-FFF2-40B4-BE49-F238E27FC236}">
                    <a16:creationId xmlns:a16="http://schemas.microsoft.com/office/drawing/2014/main" id="{D5C76469-04D7-45A6-9E95-9C87C47C9DA4}"/>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l="144027" t="93052" r="-63154" b="-26799"/>
              <a:stretch/>
            </p:blipFill>
            <p:spPr>
              <a:xfrm>
                <a:off x="4756109" y="1993937"/>
                <a:ext cx="828000" cy="828000"/>
              </a:xfrm>
              <a:prstGeom prst="ellipse">
                <a:avLst/>
              </a:prstGeom>
              <a:ln w="19050">
                <a:solidFill>
                  <a:srgbClr val="D6D7D2"/>
                </a:solidFill>
              </a:ln>
            </p:spPr>
          </p:pic>
          <p:sp>
            <p:nvSpPr>
              <p:cNvPr id="38" name="Ellipse 37">
                <a:extLst>
                  <a:ext uri="{FF2B5EF4-FFF2-40B4-BE49-F238E27FC236}">
                    <a16:creationId xmlns:a16="http://schemas.microsoft.com/office/drawing/2014/main" id="{2FD2EDDB-4602-4693-8EA3-482AAC859FF1}"/>
                  </a:ext>
                </a:extLst>
              </p:cNvPr>
              <p:cNvSpPr/>
              <p:nvPr/>
            </p:nvSpPr>
            <p:spPr>
              <a:xfrm>
                <a:off x="4754068" y="1988936"/>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52" name="Picture 4" descr="https://flaticons.net/icon.php?slug_category=miscellaneous&amp;slug_icon=train&amp;icon_size=256&amp;icon_color=8BBC07&amp;icon_flip=&amp;icon_rotate=0">
              <a:extLst>
                <a:ext uri="{FF2B5EF4-FFF2-40B4-BE49-F238E27FC236}">
                  <a16:creationId xmlns:a16="http://schemas.microsoft.com/office/drawing/2014/main" id="{D50CA24E-DC0E-4D90-A5B2-B1F32865C659}"/>
                </a:ext>
              </a:extLst>
            </p:cNvPr>
            <p:cNvPicPr>
              <a:picLocks noChangeAspect="1" noChangeArrowheads="1"/>
            </p:cNvPicPr>
            <p:nvPr/>
          </p:nvPicPr>
          <p:blipFill>
            <a:blip r:embed="rId17" cstate="print">
              <a:duotone>
                <a:prstClr val="black"/>
                <a:srgbClr val="9A9C96">
                  <a:tint val="45000"/>
                  <a:satMod val="400000"/>
                </a:srgbClr>
              </a:duotone>
              <a:extLst>
                <a:ext uri="{28A0092B-C50C-407E-A947-70E740481C1C}">
                  <a14:useLocalDpi xmlns:a14="http://schemas.microsoft.com/office/drawing/2010/main"/>
                </a:ext>
              </a:extLst>
            </a:blip>
            <a:srcRect/>
            <a:stretch>
              <a:fillRect/>
            </a:stretch>
          </p:blipFill>
          <p:spPr bwMode="auto">
            <a:xfrm>
              <a:off x="2390099" y="4996786"/>
              <a:ext cx="694419" cy="6944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e 29">
            <a:extLst>
              <a:ext uri="{FF2B5EF4-FFF2-40B4-BE49-F238E27FC236}">
                <a16:creationId xmlns:a16="http://schemas.microsoft.com/office/drawing/2014/main" id="{6875A802-4D47-4510-AA52-5FA87A92AF5D}"/>
              </a:ext>
            </a:extLst>
          </p:cNvPr>
          <p:cNvGrpSpPr/>
          <p:nvPr/>
        </p:nvGrpSpPr>
        <p:grpSpPr>
          <a:xfrm flipH="1">
            <a:off x="8617135" y="5389375"/>
            <a:ext cx="828000" cy="828000"/>
            <a:chOff x="4754068" y="1988936"/>
            <a:chExt cx="830041" cy="833001"/>
          </a:xfrm>
        </p:grpSpPr>
        <p:pic>
          <p:nvPicPr>
            <p:cNvPr id="31" name="Image 30">
              <a:extLst>
                <a:ext uri="{FF2B5EF4-FFF2-40B4-BE49-F238E27FC236}">
                  <a16:creationId xmlns:a16="http://schemas.microsoft.com/office/drawing/2014/main" id="{86B5A231-04F6-4FDA-B988-38EA13FC155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l="144027" t="93052" r="-63154" b="-26799"/>
            <a:stretch/>
          </p:blipFill>
          <p:spPr>
            <a:xfrm>
              <a:off x="4756109" y="1993937"/>
              <a:ext cx="828000" cy="828000"/>
            </a:xfrm>
            <a:prstGeom prst="ellipse">
              <a:avLst/>
            </a:prstGeom>
            <a:ln w="19050">
              <a:solidFill>
                <a:srgbClr val="D6D7D2"/>
              </a:solidFill>
            </a:ln>
          </p:spPr>
        </p:pic>
        <p:sp>
          <p:nvSpPr>
            <p:cNvPr id="32" name="Ellipse 31">
              <a:extLst>
                <a:ext uri="{FF2B5EF4-FFF2-40B4-BE49-F238E27FC236}">
                  <a16:creationId xmlns:a16="http://schemas.microsoft.com/office/drawing/2014/main" id="{88931CAB-3D5E-49BC-BB8E-F57A41D8F1B5}"/>
                </a:ext>
              </a:extLst>
            </p:cNvPr>
            <p:cNvSpPr/>
            <p:nvPr/>
          </p:nvSpPr>
          <p:spPr>
            <a:xfrm>
              <a:off x="4754068" y="1988936"/>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Picture 2" descr="https://flaticons.net/icon.php?slug_category=miscellaneous&amp;slug_icon=mini-truck-01&amp;icon_size=256&amp;icon_color=8BBC07&amp;icon_flip=&amp;icon_rotate=0">
              <a:extLst>
                <a:ext uri="{FF2B5EF4-FFF2-40B4-BE49-F238E27FC236}">
                  <a16:creationId xmlns:a16="http://schemas.microsoft.com/office/drawing/2014/main" id="{9133E32A-BC5D-4A73-A393-2E739AFA4D32}"/>
                </a:ext>
              </a:extLst>
            </p:cNvPr>
            <p:cNvPicPr>
              <a:picLocks noChangeAspect="1" noChangeArrowheads="1"/>
            </p:cNvPicPr>
            <p:nvPr/>
          </p:nvPicPr>
          <p:blipFill>
            <a:blip r:embed="rId15" cstate="print">
              <a:duotone>
                <a:prstClr val="black"/>
                <a:srgbClr val="D6D7D2">
                  <a:tint val="45000"/>
                  <a:satMod val="400000"/>
                </a:srgbClr>
              </a:duotone>
              <a:extLst>
                <a:ext uri="{28A0092B-C50C-407E-A947-70E740481C1C}">
                  <a14:useLocalDpi xmlns:a14="http://schemas.microsoft.com/office/drawing/2010/main"/>
                </a:ext>
              </a:extLst>
            </a:blip>
            <a:srcRect/>
            <a:stretch>
              <a:fillRect/>
            </a:stretch>
          </p:blipFill>
          <p:spPr bwMode="auto">
            <a:xfrm>
              <a:off x="4854535" y="2101580"/>
              <a:ext cx="627066" cy="62706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ounded Rectangle 9">
            <a:extLst>
              <a:ext uri="{FF2B5EF4-FFF2-40B4-BE49-F238E27FC236}">
                <a16:creationId xmlns:a16="http://schemas.microsoft.com/office/drawing/2014/main" id="{9B22DB73-B967-40C1-BD46-8BDB3BC96D93}"/>
              </a:ext>
            </a:extLst>
          </p:cNvPr>
          <p:cNvSpPr/>
          <p:nvPr/>
        </p:nvSpPr>
        <p:spPr>
          <a:xfrm>
            <a:off x="9232900" y="157909"/>
            <a:ext cx="2120900" cy="451066"/>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Démo sonore 1m03</a:t>
            </a:r>
          </a:p>
        </p:txBody>
      </p:sp>
    </p:spTree>
    <p:custDataLst>
      <p:tags r:id="rId1"/>
    </p:custDataLst>
    <p:extLst>
      <p:ext uri="{BB962C8B-B14F-4D97-AF65-F5344CB8AC3E}">
        <p14:creationId xmlns:p14="http://schemas.microsoft.com/office/powerpoint/2010/main" val="40609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63" presetClass="path" presetSubtype="0" accel="50000" decel="50000" fill="hold" grpId="1" nodeType="withEffect">
                                  <p:stCondLst>
                                    <p:cond delay="0"/>
                                  </p:stCondLst>
                                  <p:childTnLst>
                                    <p:animMotion origin="layout" path="M -8.33333E-7 0.03264 L -8.33333E-7 2.96296E-6 " pathEditMode="relative" rAng="0" ptsTypes="AA">
                                      <p:cBhvr>
                                        <p:cTn id="9" dur="500" fill="hold"/>
                                        <p:tgtEl>
                                          <p:spTgt spid="33"/>
                                        </p:tgtEl>
                                        <p:attrNameLst>
                                          <p:attrName>ppt_x</p:attrName>
                                          <p:attrName>ppt_y</p:attrName>
                                        </p:attrNameLst>
                                      </p:cBhvr>
                                      <p:rCtr x="0" y="-1644"/>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3320" fill="hold"/>
                                        <p:tgtEl>
                                          <p:spTgt spid="35"/>
                                        </p:tgtEl>
                                      </p:cBhvr>
                                    </p:cmd>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7">
                                            <p:txEl>
                                              <p:pRg st="2" end="2"/>
                                            </p:txEl>
                                          </p:spTgt>
                                        </p:tgtEl>
                                        <p:attrNameLst>
                                          <p:attrName>style.visibility</p:attrName>
                                        </p:attrNameLst>
                                      </p:cBhvr>
                                      <p:to>
                                        <p:strVal val="visible"/>
                                      </p:to>
                                    </p:set>
                                    <p:animEffect transition="in" filter="fade">
                                      <p:cBhvr>
                                        <p:cTn id="33" dur="500"/>
                                        <p:tgtEl>
                                          <p:spTgt spid="17">
                                            <p:txEl>
                                              <p:pRg st="2" end="2"/>
                                            </p:txEl>
                                          </p:spTgt>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fade">
                                      <p:cBhvr>
                                        <p:cTn id="36" dur="500"/>
                                        <p:tgtEl>
                                          <p:spTgt spid="17">
                                            <p:txEl>
                                              <p:pRg st="3" end="3"/>
                                            </p:txEl>
                                          </p:spTgt>
                                        </p:tgtEl>
                                      </p:cBhvr>
                                    </p:animEffect>
                                  </p:childTnLst>
                                </p:cTn>
                              </p:par>
                              <p:par>
                                <p:cTn id="37" presetID="22" presetClass="entr" presetSubtype="4" fill="hold" nodeType="withEffect">
                                  <p:stCondLst>
                                    <p:cond delay="300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par>
                                <p:cTn id="40" presetID="10" presetClass="exit" presetSubtype="0" fill="hold" nodeType="withEffect">
                                  <p:stCondLst>
                                    <p:cond delay="4250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par>
                                <p:cTn id="43" presetID="1" presetClass="entr" presetSubtype="0" fill="hold" grpId="0" nodeType="withEffect">
                                  <p:stCondLst>
                                    <p:cond delay="43000"/>
                                  </p:stCondLst>
                                  <p:childTnLst>
                                    <p:set>
                                      <p:cBhvr>
                                        <p:cTn id="44" dur="1" fill="hold">
                                          <p:stCondLst>
                                            <p:cond delay="0"/>
                                          </p:stCondLst>
                                        </p:cTn>
                                        <p:tgtEl>
                                          <p:spTgt spid="20"/>
                                        </p:tgtEl>
                                        <p:attrNameLst>
                                          <p:attrName>style.visibility</p:attrName>
                                        </p:attrNameLst>
                                      </p:cBhvr>
                                      <p:to>
                                        <p:strVal val="visible"/>
                                      </p:to>
                                    </p:set>
                                  </p:childTnLst>
                                </p:cTn>
                              </p:par>
                              <p:par>
                                <p:cTn id="45" presetID="6" presetClass="entr" presetSubtype="32" fill="hold" grpId="0" nodeType="withEffect">
                                  <p:stCondLst>
                                    <p:cond delay="43000"/>
                                  </p:stCondLst>
                                  <p:childTnLst>
                                    <p:set>
                                      <p:cBhvr>
                                        <p:cTn id="46" dur="1" fill="hold">
                                          <p:stCondLst>
                                            <p:cond delay="0"/>
                                          </p:stCondLst>
                                        </p:cTn>
                                        <p:tgtEl>
                                          <p:spTgt spid="15"/>
                                        </p:tgtEl>
                                        <p:attrNameLst>
                                          <p:attrName>style.visibility</p:attrName>
                                        </p:attrNameLst>
                                      </p:cBhvr>
                                      <p:to>
                                        <p:strVal val="visible"/>
                                      </p:to>
                                    </p:set>
                                    <p:animEffect transition="in" filter="circle(out)">
                                      <p:cBhvr>
                                        <p:cTn id="47" dur="1000"/>
                                        <p:tgtEl>
                                          <p:spTgt spid="15"/>
                                        </p:tgtEl>
                                      </p:cBhvr>
                                    </p:animEffect>
                                  </p:childTnLst>
                                </p:cTn>
                              </p:par>
                              <p:par>
                                <p:cTn id="48" presetID="10" presetClass="entr" presetSubtype="0" fill="hold" grpId="0" nodeType="withEffect">
                                  <p:stCondLst>
                                    <p:cond delay="43000"/>
                                  </p:stCondLst>
                                  <p:childTnLst>
                                    <p:set>
                                      <p:cBhvr>
                                        <p:cTn id="49" dur="1" fill="hold">
                                          <p:stCondLst>
                                            <p:cond delay="0"/>
                                          </p:stCondLst>
                                        </p:cTn>
                                        <p:tgtEl>
                                          <p:spTgt spid="17">
                                            <p:txEl>
                                              <p:pRg st="6" end="6"/>
                                            </p:txEl>
                                          </p:spTgt>
                                        </p:tgtEl>
                                        <p:attrNameLst>
                                          <p:attrName>style.visibility</p:attrName>
                                        </p:attrNameLst>
                                      </p:cBhvr>
                                      <p:to>
                                        <p:strVal val="visible"/>
                                      </p:to>
                                    </p:set>
                                    <p:animEffect transition="in" filter="fade">
                                      <p:cBhvr>
                                        <p:cTn id="50" dur="500"/>
                                        <p:tgtEl>
                                          <p:spTgt spid="17">
                                            <p:txEl>
                                              <p:pRg st="6" end="6"/>
                                            </p:txEl>
                                          </p:spTgt>
                                        </p:tgtEl>
                                      </p:cBhvr>
                                    </p:animEffect>
                                  </p:childTnLst>
                                </p:cTn>
                              </p:par>
                              <p:par>
                                <p:cTn id="51" presetID="10" presetClass="entr" presetSubtype="0" fill="hold" grpId="0" nodeType="withEffect">
                                  <p:stCondLst>
                                    <p:cond delay="43000"/>
                                  </p:stCondLst>
                                  <p:childTnLst>
                                    <p:set>
                                      <p:cBhvr>
                                        <p:cTn id="52" dur="1" fill="hold">
                                          <p:stCondLst>
                                            <p:cond delay="0"/>
                                          </p:stCondLst>
                                        </p:cTn>
                                        <p:tgtEl>
                                          <p:spTgt spid="17">
                                            <p:txEl>
                                              <p:pRg st="7" end="7"/>
                                            </p:txEl>
                                          </p:spTgt>
                                        </p:tgtEl>
                                        <p:attrNameLst>
                                          <p:attrName>style.visibility</p:attrName>
                                        </p:attrNameLst>
                                      </p:cBhvr>
                                      <p:to>
                                        <p:strVal val="visible"/>
                                      </p:to>
                                    </p:set>
                                    <p:animEffect transition="in" filter="fade">
                                      <p:cBhvr>
                                        <p:cTn id="53"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4" repeatCount="indefinite" fill="hold" display="0">
                  <p:stCondLst>
                    <p:cond delay="indefinite"/>
                  </p:stCondLst>
                  <p:endCondLst>
                    <p:cond evt="onStopAudio" delay="0">
                      <p:tgtEl>
                        <p:sldTgt/>
                      </p:tgtEl>
                    </p:cond>
                  </p:endCondLst>
                </p:cTn>
                <p:tgtEl>
                  <p:spTgt spid="35"/>
                </p:tgtEl>
              </p:cMediaNode>
            </p:audio>
          </p:childTnLst>
        </p:cTn>
      </p:par>
    </p:tnLst>
    <p:bldLst>
      <p:bldP spid="20" grpId="0" uiExpand="1" animBg="1"/>
      <p:bldP spid="15" grpId="0" uiExpand="1" animBg="1"/>
      <p:bldP spid="17" grpId="0" uiExpand="1" build="p"/>
      <p:bldP spid="33" grpId="0" animBg="1"/>
      <p:bldP spid="3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9B4C51F-91A9-43AD-8DB5-ECE3460547B5}"/>
              </a:ext>
            </a:extLst>
          </p:cNvPr>
          <p:cNvSpPr>
            <a:spLocks noGrp="1"/>
          </p:cNvSpPr>
          <p:nvPr>
            <p:ph type="dt" sz="half" idx="2"/>
          </p:nvPr>
        </p:nvSpPr>
        <p:spPr/>
        <p:txBody>
          <a:bodyPr/>
          <a:lstStyle/>
          <a:p>
            <a:fld id="{D2FC5958-55F2-44B1-93E6-7D988D312A74}"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5208A018-0D16-476C-9A6E-22F97C783357}"/>
              </a:ext>
            </a:extLst>
          </p:cNvPr>
          <p:cNvSpPr>
            <a:spLocks noGrp="1"/>
          </p:cNvSpPr>
          <p:nvPr>
            <p:ph type="sldNum" sz="quarter" idx="4"/>
          </p:nvPr>
        </p:nvSpPr>
        <p:spPr/>
        <p:txBody>
          <a:bodyPr/>
          <a:lstStyle/>
          <a:p>
            <a:fld id="{F1FA75FB-747D-4209-99F2-CB63BD33520A}" type="slidenum">
              <a:rPr lang="fr-FR" smtClean="0"/>
              <a:t>14</a:t>
            </a:fld>
            <a:endParaRPr lang="fr-FR"/>
          </a:p>
        </p:txBody>
      </p:sp>
      <p:sp>
        <p:nvSpPr>
          <p:cNvPr id="4" name="Espace réservé du contenu 3">
            <a:extLst>
              <a:ext uri="{FF2B5EF4-FFF2-40B4-BE49-F238E27FC236}">
                <a16:creationId xmlns:a16="http://schemas.microsoft.com/office/drawing/2014/main" id="{60D80F82-B3E6-41AC-A3C1-CE664F4ACAE5}"/>
              </a:ext>
            </a:extLst>
          </p:cNvPr>
          <p:cNvSpPr>
            <a:spLocks noGrp="1"/>
          </p:cNvSpPr>
          <p:nvPr>
            <p:ph sz="half" idx="11"/>
          </p:nvPr>
        </p:nvSpPr>
        <p:spPr/>
        <p:txBody>
          <a:bodyPr/>
          <a:lstStyle/>
          <a:p>
            <a:r>
              <a:rPr lang="fr-FR" dirty="0"/>
              <a:t>Photo du centre auditif</a:t>
            </a:r>
          </a:p>
        </p:txBody>
      </p:sp>
      <p:sp>
        <p:nvSpPr>
          <p:cNvPr id="5" name="Espace réservé pour une image  4">
            <a:extLst>
              <a:ext uri="{FF2B5EF4-FFF2-40B4-BE49-F238E27FC236}">
                <a16:creationId xmlns:a16="http://schemas.microsoft.com/office/drawing/2014/main" id="{1268A27B-1728-4CD2-A433-76CDA4CD90F3}"/>
              </a:ext>
            </a:extLst>
          </p:cNvPr>
          <p:cNvSpPr>
            <a:spLocks noGrp="1"/>
          </p:cNvSpPr>
          <p:nvPr>
            <p:ph type="pic" sz="quarter" idx="10"/>
          </p:nvPr>
        </p:nvSpPr>
        <p:spPr/>
      </p:sp>
      <p:sp>
        <p:nvSpPr>
          <p:cNvPr id="6" name="Titre 5">
            <a:extLst>
              <a:ext uri="{FF2B5EF4-FFF2-40B4-BE49-F238E27FC236}">
                <a16:creationId xmlns:a16="http://schemas.microsoft.com/office/drawing/2014/main" id="{92916BD9-95B1-4FBD-BA48-70C3CC880CF0}"/>
              </a:ext>
            </a:extLst>
          </p:cNvPr>
          <p:cNvSpPr>
            <a:spLocks noGrp="1"/>
          </p:cNvSpPr>
          <p:nvPr>
            <p:ph type="title"/>
          </p:nvPr>
        </p:nvSpPr>
        <p:spPr/>
        <p:txBody>
          <a:bodyPr/>
          <a:lstStyle/>
          <a:p>
            <a:r>
              <a:rPr lang="fr-FR" dirty="0"/>
              <a:t>Présentation de notre centre auditif </a:t>
            </a:r>
          </a:p>
        </p:txBody>
      </p:sp>
      <p:sp>
        <p:nvSpPr>
          <p:cNvPr id="7" name="Espace réservé du contenu 6">
            <a:extLst>
              <a:ext uri="{FF2B5EF4-FFF2-40B4-BE49-F238E27FC236}">
                <a16:creationId xmlns:a16="http://schemas.microsoft.com/office/drawing/2014/main" id="{7F83F4C5-7212-45F7-A964-10192ED3227D}"/>
              </a:ext>
            </a:extLst>
          </p:cNvPr>
          <p:cNvSpPr>
            <a:spLocks noGrp="1"/>
          </p:cNvSpPr>
          <p:nvPr>
            <p:ph sz="quarter" idx="14"/>
          </p:nvPr>
        </p:nvSpPr>
        <p:spPr/>
        <p:txBody>
          <a:bodyPr/>
          <a:lstStyle/>
          <a:p>
            <a:endParaRPr lang="fr-FR" dirty="0"/>
          </a:p>
        </p:txBody>
      </p:sp>
    </p:spTree>
    <p:custDataLst>
      <p:tags r:id="rId1"/>
    </p:custDataLst>
    <p:extLst>
      <p:ext uri="{BB962C8B-B14F-4D97-AF65-F5344CB8AC3E}">
        <p14:creationId xmlns:p14="http://schemas.microsoft.com/office/powerpoint/2010/main" val="243683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0EF1D1-357F-4896-942B-E78C9AF728EA}"/>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9BA5AD69-9831-4600-8383-4D8F0843BDE4}"/>
              </a:ext>
            </a:extLst>
          </p:cNvPr>
          <p:cNvSpPr>
            <a:spLocks noGrp="1"/>
          </p:cNvSpPr>
          <p:nvPr>
            <p:ph type="sldNum" sz="quarter" idx="12"/>
          </p:nvPr>
        </p:nvSpPr>
        <p:spPr/>
        <p:txBody>
          <a:bodyPr/>
          <a:lstStyle/>
          <a:p>
            <a:fld id="{F1FA75FB-747D-4209-99F2-CB63BD33520A}" type="slidenum">
              <a:rPr lang="fr-FR" smtClean="0"/>
              <a:t>15</a:t>
            </a:fld>
            <a:endParaRPr lang="fr-FR"/>
          </a:p>
        </p:txBody>
      </p:sp>
      <p:sp>
        <p:nvSpPr>
          <p:cNvPr id="4" name="Espace réservé pour une image  3">
            <a:extLst>
              <a:ext uri="{FF2B5EF4-FFF2-40B4-BE49-F238E27FC236}">
                <a16:creationId xmlns:a16="http://schemas.microsoft.com/office/drawing/2014/main" id="{A63A23B2-FC14-4D88-B7DA-8E9784DBB03A}"/>
              </a:ext>
            </a:extLst>
          </p:cNvPr>
          <p:cNvSpPr>
            <a:spLocks noGrp="1"/>
          </p:cNvSpPr>
          <p:nvPr>
            <p:ph type="pic" sz="quarter" idx="13"/>
          </p:nvPr>
        </p:nvSpPr>
        <p:spPr/>
      </p:sp>
      <p:sp>
        <p:nvSpPr>
          <p:cNvPr id="5" name="Titre 4">
            <a:extLst>
              <a:ext uri="{FF2B5EF4-FFF2-40B4-BE49-F238E27FC236}">
                <a16:creationId xmlns:a16="http://schemas.microsoft.com/office/drawing/2014/main" id="{9937E0D8-6DB3-4609-8556-DE46442F2AD9}"/>
              </a:ext>
            </a:extLst>
          </p:cNvPr>
          <p:cNvSpPr>
            <a:spLocks noGrp="1"/>
          </p:cNvSpPr>
          <p:nvPr>
            <p:ph type="title"/>
          </p:nvPr>
        </p:nvSpPr>
        <p:spPr/>
        <p:txBody>
          <a:bodyPr/>
          <a:lstStyle/>
          <a:p>
            <a:r>
              <a:rPr lang="fr-FR" dirty="0"/>
              <a:t>Ce que nous offrons aux patients…</a:t>
            </a:r>
          </a:p>
        </p:txBody>
      </p:sp>
      <p:sp>
        <p:nvSpPr>
          <p:cNvPr id="6" name="Espace réservé du contenu 5">
            <a:extLst>
              <a:ext uri="{FF2B5EF4-FFF2-40B4-BE49-F238E27FC236}">
                <a16:creationId xmlns:a16="http://schemas.microsoft.com/office/drawing/2014/main" id="{5376285E-397B-45A4-8372-0086BF8F8FA2}"/>
              </a:ext>
            </a:extLst>
          </p:cNvPr>
          <p:cNvSpPr>
            <a:spLocks noGrp="1"/>
          </p:cNvSpPr>
          <p:nvPr>
            <p:ph sz="quarter" idx="14"/>
          </p:nvPr>
        </p:nvSpPr>
        <p:spPr/>
        <p:txBody>
          <a:bodyPr>
            <a:normAutofit fontScale="92500" lnSpcReduction="10000"/>
          </a:bodyPr>
          <a:lstStyle/>
          <a:p>
            <a:pPr marL="0" indent="0">
              <a:buNone/>
            </a:pPr>
            <a:r>
              <a:rPr lang="fr-FR" b="1" dirty="0"/>
              <a:t>Pour les patients atteints de perte auditive avérée ou suspectée et qui ne peut pas être corrigée médicalement :</a:t>
            </a:r>
          </a:p>
          <a:p>
            <a:r>
              <a:rPr lang="fr-FR" b="1" dirty="0"/>
              <a:t>Nous écoutons </a:t>
            </a:r>
            <a:r>
              <a:rPr lang="fr-FR" dirty="0"/>
              <a:t>votre patient, car chaque cas de perte auditive est unique</a:t>
            </a:r>
          </a:p>
          <a:p>
            <a:r>
              <a:rPr lang="fr-FR" b="1" dirty="0"/>
              <a:t>Nous testons </a:t>
            </a:r>
            <a:r>
              <a:rPr lang="fr-FR" dirty="0"/>
              <a:t>rigoureusement l'audition de votre patient</a:t>
            </a:r>
          </a:p>
          <a:p>
            <a:r>
              <a:rPr lang="fr-FR" b="1" dirty="0"/>
              <a:t>Nous lui expliquons </a:t>
            </a:r>
            <a:r>
              <a:rPr lang="fr-FR" dirty="0"/>
              <a:t>son audiogramme en termes simples et clairs</a:t>
            </a:r>
          </a:p>
          <a:p>
            <a:r>
              <a:rPr lang="fr-FR" b="1" dirty="0"/>
              <a:t>Nous conseillons </a:t>
            </a:r>
            <a:r>
              <a:rPr lang="fr-FR" dirty="0"/>
              <a:t>la solution qui lui convient en fonction de ses besoins et de ses ressources</a:t>
            </a:r>
          </a:p>
          <a:p>
            <a:r>
              <a:rPr lang="fr-FR" b="1" dirty="0"/>
              <a:t>Nous adaptons </a:t>
            </a:r>
            <a:r>
              <a:rPr lang="fr-FR" dirty="0"/>
              <a:t>les aides auditives avec professionnalisme et à l'aide d'équipement haute technologie</a:t>
            </a:r>
          </a:p>
          <a:p>
            <a:endParaRPr lang="fr-FR" dirty="0"/>
          </a:p>
        </p:txBody>
      </p:sp>
    </p:spTree>
    <p:custDataLst>
      <p:tags r:id="rId1"/>
    </p:custDataLst>
    <p:extLst>
      <p:ext uri="{BB962C8B-B14F-4D97-AF65-F5344CB8AC3E}">
        <p14:creationId xmlns:p14="http://schemas.microsoft.com/office/powerpoint/2010/main" val="321121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32E8720-3D44-4694-8EDF-B2AA98C328BC}"/>
              </a:ext>
            </a:extLst>
          </p:cNvPr>
          <p:cNvSpPr>
            <a:spLocks noGrp="1"/>
          </p:cNvSpPr>
          <p:nvPr>
            <p:ph type="dt" sz="half" idx="2"/>
          </p:nvPr>
        </p:nvSpPr>
        <p:spPr/>
        <p:txBody>
          <a:bodyPr/>
          <a:lstStyle/>
          <a:p>
            <a:fld id="{D2FC5958-55F2-44B1-93E6-7D988D312A74}"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E73EFD9D-1691-42BA-B33C-B482BAE1A217}"/>
              </a:ext>
            </a:extLst>
          </p:cNvPr>
          <p:cNvSpPr>
            <a:spLocks noGrp="1"/>
          </p:cNvSpPr>
          <p:nvPr>
            <p:ph type="sldNum" sz="quarter" idx="4"/>
          </p:nvPr>
        </p:nvSpPr>
        <p:spPr/>
        <p:txBody>
          <a:bodyPr/>
          <a:lstStyle/>
          <a:p>
            <a:fld id="{F1FA75FB-747D-4209-99F2-CB63BD33520A}" type="slidenum">
              <a:rPr lang="fr-FR" smtClean="0"/>
              <a:t>16</a:t>
            </a:fld>
            <a:endParaRPr lang="fr-FR"/>
          </a:p>
        </p:txBody>
      </p:sp>
      <p:sp>
        <p:nvSpPr>
          <p:cNvPr id="4" name="Espace réservé du contenu 3">
            <a:extLst>
              <a:ext uri="{FF2B5EF4-FFF2-40B4-BE49-F238E27FC236}">
                <a16:creationId xmlns:a16="http://schemas.microsoft.com/office/drawing/2014/main" id="{A120D5DD-BC53-4470-9964-1BFFFFE741E8}"/>
              </a:ext>
            </a:extLst>
          </p:cNvPr>
          <p:cNvSpPr>
            <a:spLocks noGrp="1"/>
          </p:cNvSpPr>
          <p:nvPr>
            <p:ph sz="half" idx="11"/>
          </p:nvPr>
        </p:nvSpPr>
        <p:spPr/>
        <p:txBody>
          <a:bodyPr/>
          <a:lstStyle/>
          <a:p>
            <a:endParaRPr lang="fr-FR"/>
          </a:p>
        </p:txBody>
      </p:sp>
      <p:sp>
        <p:nvSpPr>
          <p:cNvPr id="5" name="Espace réservé pour une image  4">
            <a:extLst>
              <a:ext uri="{FF2B5EF4-FFF2-40B4-BE49-F238E27FC236}">
                <a16:creationId xmlns:a16="http://schemas.microsoft.com/office/drawing/2014/main" id="{D798ACFB-505E-4AE6-8870-B57515E00354}"/>
              </a:ext>
            </a:extLst>
          </p:cNvPr>
          <p:cNvSpPr>
            <a:spLocks noGrp="1"/>
          </p:cNvSpPr>
          <p:nvPr>
            <p:ph type="pic" sz="quarter" idx="10"/>
          </p:nvPr>
        </p:nvSpPr>
        <p:spPr/>
      </p:sp>
      <p:sp>
        <p:nvSpPr>
          <p:cNvPr id="6" name="Titre 5">
            <a:extLst>
              <a:ext uri="{FF2B5EF4-FFF2-40B4-BE49-F238E27FC236}">
                <a16:creationId xmlns:a16="http://schemas.microsoft.com/office/drawing/2014/main" id="{0B710C10-8698-4006-91F4-7CA58BACCF81}"/>
              </a:ext>
            </a:extLst>
          </p:cNvPr>
          <p:cNvSpPr>
            <a:spLocks noGrp="1"/>
          </p:cNvSpPr>
          <p:nvPr>
            <p:ph type="title"/>
          </p:nvPr>
        </p:nvSpPr>
        <p:spPr/>
        <p:txBody>
          <a:bodyPr/>
          <a:lstStyle/>
          <a:p>
            <a:r>
              <a:rPr lang="fr-FR" dirty="0"/>
              <a:t>Nos services pour l’audition</a:t>
            </a:r>
          </a:p>
        </p:txBody>
      </p:sp>
      <p:sp>
        <p:nvSpPr>
          <p:cNvPr id="7" name="Espace réservé du contenu 6">
            <a:extLst>
              <a:ext uri="{FF2B5EF4-FFF2-40B4-BE49-F238E27FC236}">
                <a16:creationId xmlns:a16="http://schemas.microsoft.com/office/drawing/2014/main" id="{ACD3CD50-5FF7-4A07-97D2-3C20D21FBD23}"/>
              </a:ext>
            </a:extLst>
          </p:cNvPr>
          <p:cNvSpPr>
            <a:spLocks noGrp="1"/>
          </p:cNvSpPr>
          <p:nvPr>
            <p:ph sz="quarter" idx="14"/>
          </p:nvPr>
        </p:nvSpPr>
        <p:spPr/>
        <p:txBody>
          <a:bodyPr>
            <a:normAutofit/>
          </a:bodyPr>
          <a:lstStyle/>
          <a:p>
            <a:r>
              <a:rPr lang="fr-FR" sz="1400" dirty="0"/>
              <a:t>Test gratuit de l'audition (à but non médical) </a:t>
            </a:r>
          </a:p>
          <a:p>
            <a:r>
              <a:rPr lang="fr-FR" sz="1400" dirty="0"/>
              <a:t>Démonstration des technologies en direct et sur place</a:t>
            </a:r>
          </a:p>
          <a:p>
            <a:r>
              <a:rPr lang="fr-FR" sz="1400" dirty="0"/>
              <a:t>Période d'essai de 30 jours des appareils auditifs de dernière génération Phonak (essai sur prescription médicale)</a:t>
            </a:r>
          </a:p>
          <a:p>
            <a:pPr marL="0" indent="0">
              <a:buNone/>
            </a:pPr>
            <a:endParaRPr lang="fr-FR" dirty="0"/>
          </a:p>
        </p:txBody>
      </p:sp>
    </p:spTree>
    <p:custDataLst>
      <p:tags r:id="rId1"/>
    </p:custDataLst>
    <p:extLst>
      <p:ext uri="{BB962C8B-B14F-4D97-AF65-F5344CB8AC3E}">
        <p14:creationId xmlns:p14="http://schemas.microsoft.com/office/powerpoint/2010/main" val="1922509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81E3980-59F7-4B3D-BDDD-7142DD772CC1}"/>
              </a:ext>
            </a:extLst>
          </p:cNvPr>
          <p:cNvSpPr>
            <a:spLocks noGrp="1"/>
          </p:cNvSpPr>
          <p:nvPr>
            <p:ph type="title"/>
          </p:nvPr>
        </p:nvSpPr>
        <p:spPr>
          <a:xfrm>
            <a:off x="838200" y="438693"/>
            <a:ext cx="10515600" cy="896439"/>
          </a:xfrm>
        </p:spPr>
        <p:txBody>
          <a:bodyPr/>
          <a:lstStyle/>
          <a:p>
            <a:r>
              <a:rPr lang="fr-FR" dirty="0"/>
              <a:t>De nouveaux outils pour le suivi d’appareillage des patients</a:t>
            </a:r>
          </a:p>
        </p:txBody>
      </p:sp>
      <p:sp>
        <p:nvSpPr>
          <p:cNvPr id="4" name="Espace réservé de la date 3">
            <a:extLst>
              <a:ext uri="{FF2B5EF4-FFF2-40B4-BE49-F238E27FC236}">
                <a16:creationId xmlns:a16="http://schemas.microsoft.com/office/drawing/2014/main" id="{272700BD-CF6D-4194-94FE-4FB5E45323AC}"/>
              </a:ext>
            </a:extLst>
          </p:cNvPr>
          <p:cNvSpPr>
            <a:spLocks noGrp="1"/>
          </p:cNvSpPr>
          <p:nvPr>
            <p:ph type="dt" sz="half" idx="15"/>
          </p:nvPr>
        </p:nvSpPr>
        <p:spPr/>
        <p:txBody>
          <a:bodyPr/>
          <a:lstStyle/>
          <a:p>
            <a:fld id="{5F8E6905-9598-4E2D-99F3-627D93731CB9}" type="datetime1">
              <a:rPr lang="fr-FR" smtClean="0"/>
              <a:t>05/11/2020</a:t>
            </a:fld>
            <a:endParaRPr lang="fr-FR" dirty="0"/>
          </a:p>
        </p:txBody>
      </p:sp>
      <p:sp>
        <p:nvSpPr>
          <p:cNvPr id="5" name="Espace réservé du numéro de diapositive 4">
            <a:extLst>
              <a:ext uri="{FF2B5EF4-FFF2-40B4-BE49-F238E27FC236}">
                <a16:creationId xmlns:a16="http://schemas.microsoft.com/office/drawing/2014/main" id="{C39DA4E9-01E1-4B1E-BE49-C8C65C3350C4}"/>
              </a:ext>
            </a:extLst>
          </p:cNvPr>
          <p:cNvSpPr>
            <a:spLocks noGrp="1"/>
          </p:cNvSpPr>
          <p:nvPr>
            <p:ph type="sldNum" sz="quarter" idx="17"/>
          </p:nvPr>
        </p:nvSpPr>
        <p:spPr/>
        <p:txBody>
          <a:bodyPr/>
          <a:lstStyle/>
          <a:p>
            <a:fld id="{F1FA75FB-747D-4209-99F2-CB63BD33520A}" type="slidenum">
              <a:rPr lang="fr-FR" smtClean="0"/>
              <a:t>17</a:t>
            </a:fld>
            <a:endParaRPr lang="fr-FR"/>
          </a:p>
        </p:txBody>
      </p:sp>
      <p:sp>
        <p:nvSpPr>
          <p:cNvPr id="24" name="Rectangle 23">
            <a:extLst>
              <a:ext uri="{FF2B5EF4-FFF2-40B4-BE49-F238E27FC236}">
                <a16:creationId xmlns:a16="http://schemas.microsoft.com/office/drawing/2014/main" id="{331B12DC-8014-4215-977D-42614E2D7137}"/>
              </a:ext>
            </a:extLst>
          </p:cNvPr>
          <p:cNvSpPr/>
          <p:nvPr/>
        </p:nvSpPr>
        <p:spPr>
          <a:xfrm>
            <a:off x="6252041" y="2542754"/>
            <a:ext cx="5101760" cy="36672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a:extLst>
              <a:ext uri="{FF2B5EF4-FFF2-40B4-BE49-F238E27FC236}">
                <a16:creationId xmlns:a16="http://schemas.microsoft.com/office/drawing/2014/main" id="{18F19540-905F-440E-B145-9F74BC4D9C43}"/>
              </a:ext>
            </a:extLst>
          </p:cNvPr>
          <p:cNvSpPr/>
          <p:nvPr/>
        </p:nvSpPr>
        <p:spPr>
          <a:xfrm>
            <a:off x="6252041" y="2696122"/>
            <a:ext cx="2872909" cy="33650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kern="0" dirty="0">
                <a:solidFill>
                  <a:schemeClr val="accent1"/>
                </a:solidFill>
              </a:rPr>
              <a:t>Réglages</a:t>
            </a:r>
            <a:r>
              <a:rPr lang="de-CH" b="1" kern="0" dirty="0">
                <a:solidFill>
                  <a:schemeClr val="accent1"/>
                </a:solidFill>
              </a:rPr>
              <a:t> à </a:t>
            </a:r>
            <a:r>
              <a:rPr lang="fr-FR" b="1" kern="0" dirty="0" err="1">
                <a:solidFill>
                  <a:schemeClr val="accent1"/>
                </a:solidFill>
              </a:rPr>
              <a:t>dist</a:t>
            </a:r>
            <a:r>
              <a:rPr lang="de-CH" b="1" kern="0" dirty="0" err="1">
                <a:solidFill>
                  <a:schemeClr val="accent1"/>
                </a:solidFill>
              </a:rPr>
              <a:t>ance</a:t>
            </a:r>
            <a:endParaRPr kumimoji="0" lang="de-CH" sz="1800" b="1" i="0" u="none" strike="noStrike" kern="0" cap="none" spc="0" normalizeH="0" baseline="0" noProof="0" dirty="0">
              <a:ln>
                <a:noFill/>
              </a:ln>
              <a:solidFill>
                <a:schemeClr val="accent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1" i="0" u="none" strike="noStrike" kern="0" cap="none" spc="0" normalizeH="0" baseline="0" noProof="0" dirty="0">
              <a:ln>
                <a:noFill/>
              </a:ln>
              <a:solidFill>
                <a:schemeClr val="accent1"/>
              </a:solidFill>
              <a:effectLst/>
              <a:uLnTx/>
              <a:uFillTx/>
            </a:endParaRPr>
          </a:p>
          <a:p>
            <a:pPr marL="285750" indent="-285750">
              <a:spcAft>
                <a:spcPts val="1000"/>
              </a:spcAft>
              <a:buClr>
                <a:schemeClr val="accent1"/>
              </a:buClr>
              <a:buFont typeface="Arial" panose="020B0604020202020204" pitchFamily="34" charset="0"/>
              <a:buChar char="•"/>
            </a:pPr>
            <a:r>
              <a:rPr lang="fr-FR" sz="1600" kern="0" dirty="0">
                <a:solidFill>
                  <a:sysClr val="windowText" lastClr="000000"/>
                </a:solidFill>
              </a:rPr>
              <a:t>Réglages effectués en temps réel et à distance</a:t>
            </a:r>
          </a:p>
          <a:p>
            <a:pPr marL="285750" indent="-285750">
              <a:spcAft>
                <a:spcPts val="1000"/>
              </a:spcAft>
              <a:buClr>
                <a:schemeClr val="accent1"/>
              </a:buClr>
              <a:buFont typeface="Arial" panose="020B0604020202020204" pitchFamily="34" charset="0"/>
              <a:buChar char="•"/>
            </a:pPr>
            <a:r>
              <a:rPr lang="fr-FR" sz="1600" kern="0" dirty="0">
                <a:solidFill>
                  <a:sysClr val="windowText" lastClr="000000"/>
                </a:solidFill>
              </a:rPr>
              <a:t>Optimisation des réglages grâce à l'ajustement de l'aide auditive en situation réelle</a:t>
            </a:r>
          </a:p>
          <a:p>
            <a:pPr marL="285750" indent="-285750">
              <a:spcAft>
                <a:spcPts val="1000"/>
              </a:spcAft>
              <a:buClr>
                <a:schemeClr val="accent1"/>
              </a:buClr>
              <a:buFont typeface="Arial" panose="020B0604020202020204" pitchFamily="34" charset="0"/>
              <a:buChar char="•"/>
            </a:pPr>
            <a:r>
              <a:rPr lang="fr-FR" sz="1600" kern="0" dirty="0">
                <a:solidFill>
                  <a:sysClr val="windowText" lastClr="000000"/>
                </a:solidFill>
              </a:rPr>
              <a:t>Permet d’assurer la continuité des soins auditifs dans un contexte sanitaire complexe</a:t>
            </a:r>
          </a:p>
        </p:txBody>
      </p:sp>
      <p:pic>
        <p:nvPicPr>
          <p:cNvPr id="26" name="Picture 14">
            <a:extLst>
              <a:ext uri="{FF2B5EF4-FFF2-40B4-BE49-F238E27FC236}">
                <a16:creationId xmlns:a16="http://schemas.microsoft.com/office/drawing/2014/main" id="{B0805242-E4B2-40E2-9C84-95C86A4CDB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6218" y="1776185"/>
            <a:ext cx="4535714" cy="4535714"/>
          </a:xfrm>
          <a:prstGeom prst="rect">
            <a:avLst/>
          </a:prstGeom>
        </p:spPr>
      </p:pic>
      <p:sp>
        <p:nvSpPr>
          <p:cNvPr id="28" name="Rectangle 27">
            <a:extLst>
              <a:ext uri="{FF2B5EF4-FFF2-40B4-BE49-F238E27FC236}">
                <a16:creationId xmlns:a16="http://schemas.microsoft.com/office/drawing/2014/main" id="{D067F5C3-B0AB-432C-95CB-E82F6FD504B5}"/>
              </a:ext>
            </a:extLst>
          </p:cNvPr>
          <p:cNvSpPr/>
          <p:nvPr/>
        </p:nvSpPr>
        <p:spPr>
          <a:xfrm>
            <a:off x="838200" y="2500598"/>
            <a:ext cx="5101760" cy="36672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8">
            <a:extLst>
              <a:ext uri="{FF2B5EF4-FFF2-40B4-BE49-F238E27FC236}">
                <a16:creationId xmlns:a16="http://schemas.microsoft.com/office/drawing/2014/main" id="{447CC814-B846-4B83-A1E6-306FF9134A82}"/>
              </a:ext>
            </a:extLst>
          </p:cNvPr>
          <p:cNvSpPr/>
          <p:nvPr/>
        </p:nvSpPr>
        <p:spPr>
          <a:xfrm>
            <a:off x="838200" y="2696122"/>
            <a:ext cx="3018251" cy="24981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1800" b="1" i="0" u="none" strike="noStrike" kern="0" cap="none" spc="0" normalizeH="0" baseline="0" noProof="0" dirty="0">
                <a:ln>
                  <a:noFill/>
                </a:ln>
                <a:solidFill>
                  <a:schemeClr val="accent1"/>
                </a:solidFill>
                <a:effectLst/>
                <a:uLnTx/>
                <a:uFillTx/>
              </a:rPr>
              <a:t>Journal Auditif</a:t>
            </a:r>
          </a:p>
          <a:p>
            <a:pPr marL="0" marR="0" lvl="0" indent="0" defTabSz="914400" eaLnBrk="1" fontAlgn="auto" latinLnBrk="0" hangingPunct="1">
              <a:lnSpc>
                <a:spcPct val="100000"/>
              </a:lnSpc>
              <a:spcBef>
                <a:spcPts val="0"/>
              </a:spcBef>
              <a:spcAft>
                <a:spcPts val="0"/>
              </a:spcAft>
              <a:buClrTx/>
              <a:buSzTx/>
              <a:buFontTx/>
              <a:buNone/>
              <a:tabLst/>
              <a:defRPr/>
            </a:pPr>
            <a:endParaRPr kumimoji="0" lang="de-CH" sz="1800" b="1" i="0" u="none" strike="noStrike" kern="0" cap="none" spc="0" normalizeH="0" baseline="0" noProof="0" dirty="0">
              <a:ln>
                <a:noFill/>
              </a:ln>
              <a:solidFill>
                <a:schemeClr val="accent1"/>
              </a:solidFill>
              <a:effectLst/>
              <a:uLnTx/>
              <a:uFillTx/>
            </a:endParaRPr>
          </a:p>
          <a:p>
            <a:pPr marL="285750" indent="-285750">
              <a:spcAft>
                <a:spcPts val="1000"/>
              </a:spcAft>
              <a:buClr>
                <a:schemeClr val="accent1"/>
              </a:buClr>
              <a:buFont typeface="Arial" panose="020B0604020202020204" pitchFamily="34" charset="0"/>
              <a:buChar char="•"/>
            </a:pPr>
            <a:r>
              <a:rPr lang="fr-FR" sz="1600" kern="0" dirty="0">
                <a:solidFill>
                  <a:sysClr val="windowText" lastClr="000000"/>
                </a:solidFill>
              </a:rPr>
              <a:t>Enregistre la satisfaction et l'utilisation des aides auditives (= journal de bord)</a:t>
            </a:r>
          </a:p>
          <a:p>
            <a:pPr marL="285750" indent="-285750">
              <a:spcAft>
                <a:spcPts val="1000"/>
              </a:spcAft>
              <a:buClr>
                <a:schemeClr val="accent1"/>
              </a:buClr>
              <a:buFont typeface="Arial" panose="020B0604020202020204" pitchFamily="34" charset="0"/>
              <a:buChar char="•"/>
            </a:pPr>
            <a:r>
              <a:rPr lang="fr-FR" sz="1600" dirty="0"/>
              <a:t>Permet au patient de partager et de communiquer ses ressentis en temps réel à notre centre</a:t>
            </a:r>
            <a:endParaRPr kumimoji="0" lang="de-CH" sz="1600" b="0" i="0" u="none" strike="noStrike" kern="0" cap="none" spc="0" normalizeH="0" baseline="0" noProof="0" dirty="0">
              <a:ln>
                <a:noFill/>
              </a:ln>
              <a:solidFill>
                <a:sysClr val="windowText" lastClr="000000"/>
              </a:solidFill>
              <a:effectLst/>
              <a:uLnTx/>
              <a:uFillTx/>
            </a:endParaRPr>
          </a:p>
        </p:txBody>
      </p:sp>
      <p:pic>
        <p:nvPicPr>
          <p:cNvPr id="30" name="Picture 18">
            <a:extLst>
              <a:ext uri="{FF2B5EF4-FFF2-40B4-BE49-F238E27FC236}">
                <a16:creationId xmlns:a16="http://schemas.microsoft.com/office/drawing/2014/main" id="{6766EFFF-C52D-4FFD-AE1F-DD542B3A1C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2884" y="1726143"/>
            <a:ext cx="4630207" cy="4630207"/>
          </a:xfrm>
          <a:prstGeom prst="rect">
            <a:avLst/>
          </a:prstGeom>
        </p:spPr>
      </p:pic>
      <p:sp>
        <p:nvSpPr>
          <p:cNvPr id="14" name="Espace réservé du contenu 13">
            <a:extLst>
              <a:ext uri="{FF2B5EF4-FFF2-40B4-BE49-F238E27FC236}">
                <a16:creationId xmlns:a16="http://schemas.microsoft.com/office/drawing/2014/main" id="{0A7D5676-2EA3-45A9-98AA-A1A317FB20DD}"/>
              </a:ext>
            </a:extLst>
          </p:cNvPr>
          <p:cNvSpPr>
            <a:spLocks noGrp="1"/>
          </p:cNvSpPr>
          <p:nvPr>
            <p:ph sz="quarter" idx="14"/>
          </p:nvPr>
        </p:nvSpPr>
        <p:spPr>
          <a:xfrm>
            <a:off x="838200" y="1524001"/>
            <a:ext cx="10515600" cy="788121"/>
          </a:xfrm>
        </p:spPr>
        <p:txBody>
          <a:bodyPr>
            <a:normAutofit/>
          </a:bodyPr>
          <a:lstStyle/>
          <a:p>
            <a:r>
              <a:rPr lang="fr-FR" dirty="0"/>
              <a:t>Aujourd’hui, nous nous appuyons sur les nouvelles technologies et les nouveaux moyens de communication (notamment les applications pour smartphones) pour aller plus loin dans la personnalisation des réglages des aides auditives des patients.</a:t>
            </a:r>
          </a:p>
        </p:txBody>
      </p:sp>
    </p:spTree>
    <p:extLst>
      <p:ext uri="{BB962C8B-B14F-4D97-AF65-F5344CB8AC3E}">
        <p14:creationId xmlns:p14="http://schemas.microsoft.com/office/powerpoint/2010/main" val="549534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0EF1D1-357F-4896-942B-E78C9AF728EA}"/>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9BA5AD69-9831-4600-8383-4D8F0843BDE4}"/>
              </a:ext>
            </a:extLst>
          </p:cNvPr>
          <p:cNvSpPr>
            <a:spLocks noGrp="1"/>
          </p:cNvSpPr>
          <p:nvPr>
            <p:ph type="sldNum" sz="quarter" idx="12"/>
          </p:nvPr>
        </p:nvSpPr>
        <p:spPr/>
        <p:txBody>
          <a:bodyPr/>
          <a:lstStyle/>
          <a:p>
            <a:fld id="{F1FA75FB-747D-4209-99F2-CB63BD33520A}" type="slidenum">
              <a:rPr lang="fr-FR" smtClean="0"/>
              <a:t>18</a:t>
            </a:fld>
            <a:endParaRPr lang="fr-FR"/>
          </a:p>
        </p:txBody>
      </p:sp>
      <p:sp>
        <p:nvSpPr>
          <p:cNvPr id="5" name="Titre 4">
            <a:extLst>
              <a:ext uri="{FF2B5EF4-FFF2-40B4-BE49-F238E27FC236}">
                <a16:creationId xmlns:a16="http://schemas.microsoft.com/office/drawing/2014/main" id="{9937E0D8-6DB3-4609-8556-DE46442F2AD9}"/>
              </a:ext>
            </a:extLst>
          </p:cNvPr>
          <p:cNvSpPr>
            <a:spLocks noGrp="1"/>
          </p:cNvSpPr>
          <p:nvPr>
            <p:ph type="title"/>
          </p:nvPr>
        </p:nvSpPr>
        <p:spPr/>
        <p:txBody>
          <a:bodyPr/>
          <a:lstStyle/>
          <a:p>
            <a:r>
              <a:rPr lang="fr-FR" dirty="0"/>
              <a:t>Procédures pour garantir le respect des gestes barrières</a:t>
            </a:r>
          </a:p>
        </p:txBody>
      </p:sp>
      <p:pic>
        <p:nvPicPr>
          <p:cNvPr id="30" name="Image 29">
            <a:extLst>
              <a:ext uri="{FF2B5EF4-FFF2-40B4-BE49-F238E27FC236}">
                <a16:creationId xmlns:a16="http://schemas.microsoft.com/office/drawing/2014/main" id="{A75BBCA7-AC07-4674-9DC3-A20618875C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4736" y="3455372"/>
            <a:ext cx="724216" cy="724216"/>
          </a:xfrm>
          <a:prstGeom prst="rect">
            <a:avLst/>
          </a:prstGeom>
        </p:spPr>
      </p:pic>
      <p:pic>
        <p:nvPicPr>
          <p:cNvPr id="32" name="Image 31">
            <a:extLst>
              <a:ext uri="{FF2B5EF4-FFF2-40B4-BE49-F238E27FC236}">
                <a16:creationId xmlns:a16="http://schemas.microsoft.com/office/drawing/2014/main" id="{D254B41D-9B56-4464-B2F8-FB8B627B5E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5380" y="2567230"/>
            <a:ext cx="624840" cy="624840"/>
          </a:xfrm>
          <a:prstGeom prst="rect">
            <a:avLst/>
          </a:prstGeom>
        </p:spPr>
      </p:pic>
      <p:pic>
        <p:nvPicPr>
          <p:cNvPr id="35" name="Image 34" descr="Une image contenant objet, horloge&#10;&#10;Description générée automatiquement">
            <a:extLst>
              <a:ext uri="{FF2B5EF4-FFF2-40B4-BE49-F238E27FC236}">
                <a16:creationId xmlns:a16="http://schemas.microsoft.com/office/drawing/2014/main" id="{EBDEB71C-C948-45F8-844D-89058F8B44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372" y="1491205"/>
            <a:ext cx="1036320" cy="1130458"/>
          </a:xfrm>
          <a:prstGeom prst="rect">
            <a:avLst/>
          </a:prstGeom>
        </p:spPr>
      </p:pic>
      <p:sp>
        <p:nvSpPr>
          <p:cNvPr id="36" name="Espace réservé du contenu 5">
            <a:extLst>
              <a:ext uri="{FF2B5EF4-FFF2-40B4-BE49-F238E27FC236}">
                <a16:creationId xmlns:a16="http://schemas.microsoft.com/office/drawing/2014/main" id="{8E5EBD7B-ED07-4862-9C1E-332C3A00D321}"/>
              </a:ext>
            </a:extLst>
          </p:cNvPr>
          <p:cNvSpPr>
            <a:spLocks noGrp="1"/>
          </p:cNvSpPr>
          <p:nvPr>
            <p:ph sz="quarter" idx="14"/>
          </p:nvPr>
        </p:nvSpPr>
        <p:spPr>
          <a:xfrm>
            <a:off x="1768953" y="1872903"/>
            <a:ext cx="2874168" cy="354288"/>
          </a:xfrm>
        </p:spPr>
        <p:txBody>
          <a:bodyPr>
            <a:normAutofit/>
          </a:bodyPr>
          <a:lstStyle/>
          <a:p>
            <a:pPr marL="0" indent="0">
              <a:buNone/>
            </a:pPr>
            <a:r>
              <a:rPr lang="fr-FR" dirty="0">
                <a:solidFill>
                  <a:schemeClr val="tx1">
                    <a:lumMod val="85000"/>
                    <a:lumOff val="15000"/>
                  </a:schemeClr>
                </a:solidFill>
              </a:rPr>
              <a:t>Accueil sur RDV uniquement </a:t>
            </a:r>
          </a:p>
          <a:p>
            <a:pPr marL="0" indent="0">
              <a:buNone/>
            </a:pPr>
            <a:endParaRPr lang="fr-FR" dirty="0"/>
          </a:p>
          <a:p>
            <a:endParaRPr lang="fr-FR" dirty="0"/>
          </a:p>
        </p:txBody>
      </p:sp>
      <p:sp>
        <p:nvSpPr>
          <p:cNvPr id="37" name="Espace réservé du contenu 5">
            <a:extLst>
              <a:ext uri="{FF2B5EF4-FFF2-40B4-BE49-F238E27FC236}">
                <a16:creationId xmlns:a16="http://schemas.microsoft.com/office/drawing/2014/main" id="{510BE5C3-7D36-4A2A-B947-579B771524A9}"/>
              </a:ext>
            </a:extLst>
          </p:cNvPr>
          <p:cNvSpPr txBox="1">
            <a:spLocks/>
          </p:cNvSpPr>
          <p:nvPr/>
        </p:nvSpPr>
        <p:spPr>
          <a:xfrm>
            <a:off x="1768952" y="2777031"/>
            <a:ext cx="3250088" cy="439994"/>
          </a:xfrm>
          <a:prstGeom prst="rect">
            <a:avLst/>
          </a:prstGeom>
        </p:spPr>
        <p:txBody>
          <a:bodyPr vert="horz" lIns="91440" tIns="45720" rIns="91440" bIns="45720" rtlCol="0">
            <a:normAutofit fontScale="92500"/>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700" dirty="0">
                <a:solidFill>
                  <a:schemeClr val="tx1">
                    <a:lumMod val="85000"/>
                    <a:lumOff val="15000"/>
                  </a:schemeClr>
                </a:solidFill>
              </a:rPr>
              <a:t>Fourniture de gel hydroalcoolique</a:t>
            </a:r>
          </a:p>
          <a:p>
            <a:pPr marL="0" indent="0">
              <a:buFont typeface="Arial" panose="020B0604020202020204" pitchFamily="34" charset="0"/>
              <a:buNone/>
            </a:pPr>
            <a:endParaRPr lang="fr-FR" dirty="0"/>
          </a:p>
          <a:p>
            <a:endParaRPr lang="fr-FR" dirty="0"/>
          </a:p>
        </p:txBody>
      </p:sp>
      <p:sp>
        <p:nvSpPr>
          <p:cNvPr id="38" name="Espace réservé du contenu 5">
            <a:extLst>
              <a:ext uri="{FF2B5EF4-FFF2-40B4-BE49-F238E27FC236}">
                <a16:creationId xmlns:a16="http://schemas.microsoft.com/office/drawing/2014/main" id="{658D3A48-3E45-457F-A265-33C0A6E5159F}"/>
              </a:ext>
            </a:extLst>
          </p:cNvPr>
          <p:cNvSpPr txBox="1">
            <a:spLocks/>
          </p:cNvSpPr>
          <p:nvPr/>
        </p:nvSpPr>
        <p:spPr>
          <a:xfrm>
            <a:off x="7055316" y="2557034"/>
            <a:ext cx="4027884" cy="439994"/>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700" dirty="0">
                <a:solidFill>
                  <a:schemeClr val="tx1">
                    <a:lumMod val="85000"/>
                    <a:lumOff val="15000"/>
                  </a:schemeClr>
                </a:solidFill>
              </a:rPr>
              <a:t>Respect de la distanciation sociale</a:t>
            </a:r>
          </a:p>
          <a:p>
            <a:pPr marL="0" indent="0">
              <a:buFont typeface="Arial" panose="020B0604020202020204" pitchFamily="34" charset="0"/>
              <a:buNone/>
            </a:pPr>
            <a:endParaRPr lang="fr-FR" dirty="0"/>
          </a:p>
          <a:p>
            <a:endParaRPr lang="fr-FR" dirty="0"/>
          </a:p>
        </p:txBody>
      </p:sp>
      <p:pic>
        <p:nvPicPr>
          <p:cNvPr id="39" name="Image 38" descr="Une image contenant chat&#10;&#10;Description générée automatiquement">
            <a:extLst>
              <a:ext uri="{FF2B5EF4-FFF2-40B4-BE49-F238E27FC236}">
                <a16:creationId xmlns:a16="http://schemas.microsoft.com/office/drawing/2014/main" id="{80821B77-E1DD-4F72-BA33-3ACDAB17E6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5316" y="1703792"/>
            <a:ext cx="2926884" cy="776558"/>
          </a:xfrm>
          <a:prstGeom prst="rect">
            <a:avLst/>
          </a:prstGeom>
        </p:spPr>
      </p:pic>
      <p:sp>
        <p:nvSpPr>
          <p:cNvPr id="40" name="Espace réservé du contenu 5">
            <a:extLst>
              <a:ext uri="{FF2B5EF4-FFF2-40B4-BE49-F238E27FC236}">
                <a16:creationId xmlns:a16="http://schemas.microsoft.com/office/drawing/2014/main" id="{310C5681-985C-4F79-BF43-0F7C13ECF149}"/>
              </a:ext>
            </a:extLst>
          </p:cNvPr>
          <p:cNvSpPr txBox="1">
            <a:spLocks/>
          </p:cNvSpPr>
          <p:nvPr/>
        </p:nvSpPr>
        <p:spPr>
          <a:xfrm>
            <a:off x="1768952" y="3694913"/>
            <a:ext cx="3250088" cy="439994"/>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700" dirty="0">
                <a:solidFill>
                  <a:schemeClr val="tx1">
                    <a:lumMod val="85000"/>
                    <a:lumOff val="15000"/>
                  </a:schemeClr>
                </a:solidFill>
              </a:rPr>
              <a:t>Port du masque obligatoire</a:t>
            </a:r>
          </a:p>
          <a:p>
            <a:pPr marL="0" indent="0">
              <a:buFont typeface="Arial" panose="020B0604020202020204" pitchFamily="34" charset="0"/>
              <a:buNone/>
            </a:pPr>
            <a:endParaRPr lang="fr-FR" dirty="0"/>
          </a:p>
          <a:p>
            <a:endParaRPr lang="fr-FR" dirty="0"/>
          </a:p>
        </p:txBody>
      </p:sp>
      <p:pic>
        <p:nvPicPr>
          <p:cNvPr id="41" name="Image 40" descr="Une image contenant lumière&#10;&#10;Description générée automatiquement">
            <a:extLst>
              <a:ext uri="{FF2B5EF4-FFF2-40B4-BE49-F238E27FC236}">
                <a16:creationId xmlns:a16="http://schemas.microsoft.com/office/drawing/2014/main" id="{538F1CA9-17A7-4567-8E4B-3190FEFDD5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680" y="4313229"/>
            <a:ext cx="1979680" cy="2159512"/>
          </a:xfrm>
          <a:prstGeom prst="rect">
            <a:avLst/>
          </a:prstGeom>
        </p:spPr>
      </p:pic>
      <p:sp>
        <p:nvSpPr>
          <p:cNvPr id="42" name="Rectangle 41">
            <a:extLst>
              <a:ext uri="{FF2B5EF4-FFF2-40B4-BE49-F238E27FC236}">
                <a16:creationId xmlns:a16="http://schemas.microsoft.com/office/drawing/2014/main" id="{8A5A1EAD-AD0E-411E-96DF-580116AA80D0}"/>
              </a:ext>
            </a:extLst>
          </p:cNvPr>
          <p:cNvSpPr/>
          <p:nvPr/>
        </p:nvSpPr>
        <p:spPr>
          <a:xfrm>
            <a:off x="2711360" y="5069819"/>
            <a:ext cx="8371840" cy="646331"/>
          </a:xfrm>
          <a:prstGeom prst="rect">
            <a:avLst/>
          </a:prstGeom>
        </p:spPr>
        <p:txBody>
          <a:bodyPr wrap="square">
            <a:spAutoFit/>
          </a:bodyPr>
          <a:lstStyle/>
          <a:p>
            <a:r>
              <a:rPr lang="fr-FR" dirty="0">
                <a:latin typeface="Arial" panose="020B0604020202020204" pitchFamily="34" charset="0"/>
                <a:ea typeface="Calibri" panose="020F0502020204030204" pitchFamily="34" charset="0"/>
              </a:rPr>
              <a:t>Nous mettons tout en œuvre pour accueillir dans les meilleures conditions nos patients, </a:t>
            </a:r>
            <a:r>
              <a:rPr lang="fr-FR" b="1" dirty="0">
                <a:latin typeface="Arial" panose="020B0604020202020204" pitchFamily="34" charset="0"/>
                <a:ea typeface="Calibri" panose="020F0502020204030204" pitchFamily="34" charset="0"/>
              </a:rPr>
              <a:t>notre rôle étant d’assurer la sécurité de tous</a:t>
            </a:r>
            <a:endParaRPr lang="fr-FR" dirty="0"/>
          </a:p>
        </p:txBody>
      </p:sp>
    </p:spTree>
    <p:extLst>
      <p:ext uri="{BB962C8B-B14F-4D97-AF65-F5344CB8AC3E}">
        <p14:creationId xmlns:p14="http://schemas.microsoft.com/office/powerpoint/2010/main" val="1113571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32E8720-3D44-4694-8EDF-B2AA98C328BC}"/>
              </a:ext>
            </a:extLst>
          </p:cNvPr>
          <p:cNvSpPr>
            <a:spLocks noGrp="1"/>
          </p:cNvSpPr>
          <p:nvPr>
            <p:ph type="dt" sz="half" idx="2"/>
          </p:nvPr>
        </p:nvSpPr>
        <p:spPr/>
        <p:txBody>
          <a:bodyPr/>
          <a:lstStyle/>
          <a:p>
            <a:fld id="{D2FC5958-55F2-44B1-93E6-7D988D312A74}"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E73EFD9D-1691-42BA-B33C-B482BAE1A217}"/>
              </a:ext>
            </a:extLst>
          </p:cNvPr>
          <p:cNvSpPr>
            <a:spLocks noGrp="1"/>
          </p:cNvSpPr>
          <p:nvPr>
            <p:ph type="sldNum" sz="quarter" idx="4"/>
          </p:nvPr>
        </p:nvSpPr>
        <p:spPr/>
        <p:txBody>
          <a:bodyPr/>
          <a:lstStyle/>
          <a:p>
            <a:fld id="{F1FA75FB-747D-4209-99F2-CB63BD33520A}" type="slidenum">
              <a:rPr lang="fr-FR" smtClean="0"/>
              <a:t>19</a:t>
            </a:fld>
            <a:endParaRPr lang="fr-FR"/>
          </a:p>
        </p:txBody>
      </p:sp>
      <p:sp>
        <p:nvSpPr>
          <p:cNvPr id="4" name="Espace réservé du contenu 3">
            <a:extLst>
              <a:ext uri="{FF2B5EF4-FFF2-40B4-BE49-F238E27FC236}">
                <a16:creationId xmlns:a16="http://schemas.microsoft.com/office/drawing/2014/main" id="{A120D5DD-BC53-4470-9964-1BFFFFE741E8}"/>
              </a:ext>
            </a:extLst>
          </p:cNvPr>
          <p:cNvSpPr>
            <a:spLocks noGrp="1"/>
          </p:cNvSpPr>
          <p:nvPr>
            <p:ph sz="half" idx="11"/>
          </p:nvPr>
        </p:nvSpPr>
        <p:spPr>
          <a:xfrm>
            <a:off x="6299200" y="4397894"/>
            <a:ext cx="5054600" cy="1833088"/>
          </a:xfrm>
        </p:spPr>
        <p:txBody>
          <a:bodyPr/>
          <a:lstStyle/>
          <a:p>
            <a:endParaRPr lang="fr-FR" dirty="0"/>
          </a:p>
        </p:txBody>
      </p:sp>
      <p:sp>
        <p:nvSpPr>
          <p:cNvPr id="5" name="Espace réservé pour une image  4">
            <a:extLst>
              <a:ext uri="{FF2B5EF4-FFF2-40B4-BE49-F238E27FC236}">
                <a16:creationId xmlns:a16="http://schemas.microsoft.com/office/drawing/2014/main" id="{D798ACFB-505E-4AE6-8870-B57515E00354}"/>
              </a:ext>
            </a:extLst>
          </p:cNvPr>
          <p:cNvSpPr>
            <a:spLocks noGrp="1"/>
          </p:cNvSpPr>
          <p:nvPr>
            <p:ph type="pic" sz="quarter" idx="10"/>
          </p:nvPr>
        </p:nvSpPr>
        <p:spPr/>
      </p:sp>
      <p:sp>
        <p:nvSpPr>
          <p:cNvPr id="6" name="Titre 5">
            <a:extLst>
              <a:ext uri="{FF2B5EF4-FFF2-40B4-BE49-F238E27FC236}">
                <a16:creationId xmlns:a16="http://schemas.microsoft.com/office/drawing/2014/main" id="{0B710C10-8698-4006-91F4-7CA58BACCF81}"/>
              </a:ext>
            </a:extLst>
          </p:cNvPr>
          <p:cNvSpPr>
            <a:spLocks noGrp="1"/>
          </p:cNvSpPr>
          <p:nvPr>
            <p:ph type="title"/>
          </p:nvPr>
        </p:nvSpPr>
        <p:spPr/>
        <p:txBody>
          <a:bodyPr/>
          <a:lstStyle/>
          <a:p>
            <a:r>
              <a:rPr lang="fr-FR" dirty="0"/>
              <a:t>Pourquoi choisir notre centre auditif comme partenaire ? </a:t>
            </a:r>
          </a:p>
        </p:txBody>
      </p:sp>
      <p:sp>
        <p:nvSpPr>
          <p:cNvPr id="7" name="Espace réservé du contenu 6">
            <a:extLst>
              <a:ext uri="{FF2B5EF4-FFF2-40B4-BE49-F238E27FC236}">
                <a16:creationId xmlns:a16="http://schemas.microsoft.com/office/drawing/2014/main" id="{ACD3CD50-5FF7-4A07-97D2-3C20D21FBD23}"/>
              </a:ext>
            </a:extLst>
          </p:cNvPr>
          <p:cNvSpPr>
            <a:spLocks noGrp="1"/>
          </p:cNvSpPr>
          <p:nvPr>
            <p:ph sz="quarter" idx="14"/>
          </p:nvPr>
        </p:nvSpPr>
        <p:spPr/>
        <p:txBody>
          <a:bodyPr>
            <a:normAutofit/>
          </a:bodyPr>
          <a:lstStyle/>
          <a:p>
            <a:r>
              <a:rPr lang="fr-FR" sz="1400" dirty="0"/>
              <a:t>[XX] années d'expérience </a:t>
            </a:r>
          </a:p>
          <a:p>
            <a:r>
              <a:rPr lang="fr-FR" sz="1400" dirty="0"/>
              <a:t>Technologie de pointe</a:t>
            </a:r>
          </a:p>
          <a:p>
            <a:r>
              <a:rPr lang="fr-FR" sz="1400" dirty="0"/>
              <a:t>Personnes qualifiées et soucieuses de la santé de vos patients</a:t>
            </a:r>
          </a:p>
          <a:p>
            <a:r>
              <a:rPr lang="fr-FR" sz="1400" dirty="0"/>
              <a:t>Centre de proximité, pas de longs déplacements pour vos patients</a:t>
            </a:r>
          </a:p>
          <a:p>
            <a:r>
              <a:rPr lang="fr-FR" sz="1400" dirty="0"/>
              <a:t>Suivi rigoureux de l'historique de vos patients</a:t>
            </a:r>
          </a:p>
          <a:p>
            <a:r>
              <a:rPr lang="fr-FR" sz="1400" dirty="0"/>
              <a:t>Service de suivi d’appareillage à distance</a:t>
            </a:r>
          </a:p>
          <a:p>
            <a:r>
              <a:rPr lang="fr-FR" sz="1400" dirty="0"/>
              <a:t>[</a:t>
            </a:r>
            <a:r>
              <a:rPr lang="fr-FR" sz="1400" i="1" dirty="0"/>
              <a:t>Tout autre argument que vous souhaitez ajouter</a:t>
            </a:r>
            <a:r>
              <a:rPr lang="fr-FR" sz="1400" dirty="0"/>
              <a:t>]</a:t>
            </a:r>
          </a:p>
          <a:p>
            <a:endParaRPr lang="fr-FR" dirty="0"/>
          </a:p>
        </p:txBody>
      </p:sp>
      <p:pic>
        <p:nvPicPr>
          <p:cNvPr id="8" name="Image 7">
            <a:extLst>
              <a:ext uri="{FF2B5EF4-FFF2-40B4-BE49-F238E27FC236}">
                <a16:creationId xmlns:a16="http://schemas.microsoft.com/office/drawing/2014/main" id="{02E04707-01B9-4E01-A433-D530807F7E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701" r="14988"/>
          <a:stretch/>
        </p:blipFill>
        <p:spPr>
          <a:xfrm>
            <a:off x="6313169" y="1524001"/>
            <a:ext cx="2926080" cy="2357119"/>
          </a:xfrm>
          <a:prstGeom prst="rect">
            <a:avLst/>
          </a:prstGeom>
        </p:spPr>
      </p:pic>
      <p:sp>
        <p:nvSpPr>
          <p:cNvPr id="9" name="Rectangle 8">
            <a:extLst>
              <a:ext uri="{FF2B5EF4-FFF2-40B4-BE49-F238E27FC236}">
                <a16:creationId xmlns:a16="http://schemas.microsoft.com/office/drawing/2014/main" id="{1284EFA1-EBB3-4AEE-81F4-EADD29078DE6}"/>
              </a:ext>
            </a:extLst>
          </p:cNvPr>
          <p:cNvSpPr/>
          <p:nvPr/>
        </p:nvSpPr>
        <p:spPr>
          <a:xfrm>
            <a:off x="9334498" y="1524001"/>
            <a:ext cx="2019302" cy="2357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6">
            <a:extLst>
              <a:ext uri="{FF2B5EF4-FFF2-40B4-BE49-F238E27FC236}">
                <a16:creationId xmlns:a16="http://schemas.microsoft.com/office/drawing/2014/main" id="{FE7D3EE8-6297-4740-8AC6-92A08506354A}"/>
              </a:ext>
            </a:extLst>
          </p:cNvPr>
          <p:cNvSpPr txBox="1">
            <a:spLocks/>
          </p:cNvSpPr>
          <p:nvPr/>
        </p:nvSpPr>
        <p:spPr>
          <a:xfrm>
            <a:off x="9334498" y="1637367"/>
            <a:ext cx="1924052" cy="2357119"/>
          </a:xfrm>
          <a:prstGeom prst="rect">
            <a:avLst/>
          </a:prstGeom>
        </p:spPr>
        <p:txBody>
          <a:bodyPr vert="horz" lIns="91440" tIns="45720" rIns="91440" bIns="45720" rtlCol="0">
            <a:normAutofit fontScale="85000" lnSpcReduction="10000"/>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i="1" dirty="0">
                <a:solidFill>
                  <a:schemeClr val="bg1"/>
                </a:solidFill>
              </a:rPr>
              <a:t>Suivi d’appareillage à distance avec réglage des aides auditives en temps réel </a:t>
            </a:r>
          </a:p>
          <a:p>
            <a:pPr marL="0" indent="0">
              <a:buNone/>
            </a:pPr>
            <a:r>
              <a:rPr lang="fr-FR" i="1" dirty="0">
                <a:solidFill>
                  <a:schemeClr val="bg1"/>
                </a:solidFill>
              </a:rPr>
              <a:t>Rassurant pour les patients dans ce contexte sanitaire complexe</a:t>
            </a:r>
          </a:p>
          <a:p>
            <a:pPr marL="0" indent="0">
              <a:buNone/>
            </a:pPr>
            <a:r>
              <a:rPr lang="fr-FR" i="1" dirty="0">
                <a:solidFill>
                  <a:schemeClr val="bg1"/>
                </a:solidFill>
              </a:rPr>
              <a:t>Idéal pour les patients à mobilité réduite ou en EHPAD</a:t>
            </a:r>
          </a:p>
        </p:txBody>
      </p:sp>
    </p:spTree>
    <p:extLst>
      <p:ext uri="{BB962C8B-B14F-4D97-AF65-F5344CB8AC3E}">
        <p14:creationId xmlns:p14="http://schemas.microsoft.com/office/powerpoint/2010/main" val="132159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E61EB5-8AC5-4EED-8757-438D5CC34DAA}"/>
              </a:ext>
            </a:extLst>
          </p:cNvPr>
          <p:cNvSpPr>
            <a:spLocks noGrp="1"/>
          </p:cNvSpPr>
          <p:nvPr>
            <p:ph type="dt" sz="half" idx="2"/>
          </p:nvPr>
        </p:nvSpPr>
        <p:spPr/>
        <p:txBody>
          <a:bodyPr/>
          <a:lstStyle/>
          <a:p>
            <a:fld id="{D2FC5958-55F2-44B1-93E6-7D988D312A74}"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7A89A72C-2BD8-4201-A035-9A1C37B8930C}"/>
              </a:ext>
            </a:extLst>
          </p:cNvPr>
          <p:cNvSpPr>
            <a:spLocks noGrp="1"/>
          </p:cNvSpPr>
          <p:nvPr>
            <p:ph type="sldNum" sz="quarter" idx="4"/>
          </p:nvPr>
        </p:nvSpPr>
        <p:spPr/>
        <p:txBody>
          <a:bodyPr/>
          <a:lstStyle/>
          <a:p>
            <a:fld id="{F1FA75FB-747D-4209-99F2-CB63BD33520A}" type="slidenum">
              <a:rPr lang="fr-FR" smtClean="0"/>
              <a:t>2</a:t>
            </a:fld>
            <a:endParaRPr lang="fr-FR"/>
          </a:p>
        </p:txBody>
      </p:sp>
      <p:pic>
        <p:nvPicPr>
          <p:cNvPr id="11" name="Espace réservé du contenu 10">
            <a:extLst>
              <a:ext uri="{FF2B5EF4-FFF2-40B4-BE49-F238E27FC236}">
                <a16:creationId xmlns:a16="http://schemas.microsoft.com/office/drawing/2014/main" id="{F7BE7609-B1A5-4CB2-A95D-85C3588AEE43}"/>
              </a:ext>
            </a:extLst>
          </p:cNvPr>
          <p:cNvPicPr>
            <a:picLocks noGrp="1" noChangeAspect="1"/>
          </p:cNvPicPr>
          <p:nvPr>
            <p:ph sz="half" idx="11"/>
          </p:nvPr>
        </p:nvPicPr>
        <p:blipFill>
          <a:blip r:embed="rId2" cstate="email">
            <a:extLst>
              <a:ext uri="{28A0092B-C50C-407E-A947-70E740481C1C}">
                <a14:useLocalDpi xmlns:a14="http://schemas.microsoft.com/office/drawing/2010/main"/>
              </a:ext>
            </a:extLst>
          </a:blip>
          <a:stretch>
            <a:fillRect/>
          </a:stretch>
        </p:blipFill>
        <p:spPr>
          <a:xfrm>
            <a:off x="6466681" y="1511300"/>
            <a:ext cx="4719638" cy="4719638"/>
          </a:xfrm>
        </p:spPr>
      </p:pic>
      <p:sp>
        <p:nvSpPr>
          <p:cNvPr id="5" name="Espace réservé pour une image  4">
            <a:extLst>
              <a:ext uri="{FF2B5EF4-FFF2-40B4-BE49-F238E27FC236}">
                <a16:creationId xmlns:a16="http://schemas.microsoft.com/office/drawing/2014/main" id="{DF7DF5B4-25A9-4FC3-9D83-3AAB336C6C8E}"/>
              </a:ext>
            </a:extLst>
          </p:cNvPr>
          <p:cNvSpPr>
            <a:spLocks noGrp="1"/>
          </p:cNvSpPr>
          <p:nvPr>
            <p:ph type="pic" sz="quarter" idx="10"/>
          </p:nvPr>
        </p:nvSpPr>
        <p:spPr/>
      </p:sp>
      <p:sp>
        <p:nvSpPr>
          <p:cNvPr id="6" name="Titre 5">
            <a:extLst>
              <a:ext uri="{FF2B5EF4-FFF2-40B4-BE49-F238E27FC236}">
                <a16:creationId xmlns:a16="http://schemas.microsoft.com/office/drawing/2014/main" id="{B1DAD879-1E2A-4609-8685-7BFD89BA7A59}"/>
              </a:ext>
            </a:extLst>
          </p:cNvPr>
          <p:cNvSpPr>
            <a:spLocks noGrp="1"/>
          </p:cNvSpPr>
          <p:nvPr>
            <p:ph type="title"/>
          </p:nvPr>
        </p:nvSpPr>
        <p:spPr/>
        <p:txBody>
          <a:bodyPr/>
          <a:lstStyle/>
          <a:p>
            <a:r>
              <a:rPr lang="fr-FR" dirty="0"/>
              <a:t>Soins auditifs et soins de l’audition de vos patients</a:t>
            </a:r>
          </a:p>
        </p:txBody>
      </p:sp>
      <p:sp>
        <p:nvSpPr>
          <p:cNvPr id="7" name="Espace réservé du contenu 6">
            <a:extLst>
              <a:ext uri="{FF2B5EF4-FFF2-40B4-BE49-F238E27FC236}">
                <a16:creationId xmlns:a16="http://schemas.microsoft.com/office/drawing/2014/main" id="{D39BEF44-F66F-4622-B9E0-BABAAD64D5BC}"/>
              </a:ext>
            </a:extLst>
          </p:cNvPr>
          <p:cNvSpPr>
            <a:spLocks noGrp="1"/>
          </p:cNvSpPr>
          <p:nvPr>
            <p:ph sz="quarter" idx="14"/>
          </p:nvPr>
        </p:nvSpPr>
        <p:spPr/>
        <p:txBody>
          <a:bodyPr/>
          <a:lstStyle/>
          <a:p>
            <a:r>
              <a:rPr lang="fr-FR" dirty="0"/>
              <a:t>Présentation au Docteur XXXXX/ à l’équipe XXXXXX à VILLE </a:t>
            </a:r>
          </a:p>
        </p:txBody>
      </p:sp>
    </p:spTree>
    <p:extLst>
      <p:ext uri="{BB962C8B-B14F-4D97-AF65-F5344CB8AC3E}">
        <p14:creationId xmlns:p14="http://schemas.microsoft.com/office/powerpoint/2010/main" val="3530419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E61EB5-8AC5-4EED-8757-438D5CC34DAA}"/>
              </a:ext>
            </a:extLst>
          </p:cNvPr>
          <p:cNvSpPr>
            <a:spLocks noGrp="1"/>
          </p:cNvSpPr>
          <p:nvPr>
            <p:ph type="dt" sz="half" idx="2"/>
          </p:nvPr>
        </p:nvSpPr>
        <p:spPr/>
        <p:txBody>
          <a:bodyPr/>
          <a:lstStyle/>
          <a:p>
            <a:fld id="{D2FC5958-55F2-44B1-93E6-7D988D312A74}"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7A89A72C-2BD8-4201-A035-9A1C37B8930C}"/>
              </a:ext>
            </a:extLst>
          </p:cNvPr>
          <p:cNvSpPr>
            <a:spLocks noGrp="1"/>
          </p:cNvSpPr>
          <p:nvPr>
            <p:ph type="sldNum" sz="quarter" idx="4"/>
          </p:nvPr>
        </p:nvSpPr>
        <p:spPr/>
        <p:txBody>
          <a:bodyPr/>
          <a:lstStyle/>
          <a:p>
            <a:fld id="{F1FA75FB-747D-4209-99F2-CB63BD33520A}" type="slidenum">
              <a:rPr lang="fr-FR" smtClean="0"/>
              <a:t>20</a:t>
            </a:fld>
            <a:endParaRPr lang="fr-FR"/>
          </a:p>
        </p:txBody>
      </p:sp>
      <p:pic>
        <p:nvPicPr>
          <p:cNvPr id="11" name="Espace réservé du contenu 10">
            <a:extLst>
              <a:ext uri="{FF2B5EF4-FFF2-40B4-BE49-F238E27FC236}">
                <a16:creationId xmlns:a16="http://schemas.microsoft.com/office/drawing/2014/main" id="{F7BE7609-B1A5-4CB2-A95D-85C3588AEE43}"/>
              </a:ext>
            </a:extLst>
          </p:cNvPr>
          <p:cNvPicPr>
            <a:picLocks noGrp="1" noChangeAspect="1"/>
          </p:cNvPicPr>
          <p:nvPr>
            <p:ph sz="half" idx="11"/>
          </p:nvPr>
        </p:nvPicPr>
        <p:blipFill>
          <a:blip r:embed="rId2" cstate="email">
            <a:extLst>
              <a:ext uri="{28A0092B-C50C-407E-A947-70E740481C1C}">
                <a14:useLocalDpi xmlns:a14="http://schemas.microsoft.com/office/drawing/2010/main"/>
              </a:ext>
            </a:extLst>
          </a:blip>
          <a:stretch>
            <a:fillRect/>
          </a:stretch>
        </p:blipFill>
        <p:spPr>
          <a:xfrm>
            <a:off x="6466681" y="1511300"/>
            <a:ext cx="4719638" cy="4719638"/>
          </a:xfrm>
        </p:spPr>
      </p:pic>
      <p:sp>
        <p:nvSpPr>
          <p:cNvPr id="5" name="Espace réservé pour une image  4">
            <a:extLst>
              <a:ext uri="{FF2B5EF4-FFF2-40B4-BE49-F238E27FC236}">
                <a16:creationId xmlns:a16="http://schemas.microsoft.com/office/drawing/2014/main" id="{DF7DF5B4-25A9-4FC3-9D83-3AAB336C6C8E}"/>
              </a:ext>
            </a:extLst>
          </p:cNvPr>
          <p:cNvSpPr>
            <a:spLocks noGrp="1"/>
          </p:cNvSpPr>
          <p:nvPr>
            <p:ph type="pic" sz="quarter" idx="10"/>
          </p:nvPr>
        </p:nvSpPr>
        <p:spPr/>
      </p:sp>
      <p:sp>
        <p:nvSpPr>
          <p:cNvPr id="6" name="Titre 5">
            <a:extLst>
              <a:ext uri="{FF2B5EF4-FFF2-40B4-BE49-F238E27FC236}">
                <a16:creationId xmlns:a16="http://schemas.microsoft.com/office/drawing/2014/main" id="{B1DAD879-1E2A-4609-8685-7BFD89BA7A59}"/>
              </a:ext>
            </a:extLst>
          </p:cNvPr>
          <p:cNvSpPr>
            <a:spLocks noGrp="1"/>
          </p:cNvSpPr>
          <p:nvPr>
            <p:ph type="title"/>
          </p:nvPr>
        </p:nvSpPr>
        <p:spPr/>
        <p:txBody>
          <a:bodyPr/>
          <a:lstStyle/>
          <a:p>
            <a:r>
              <a:rPr lang="fr-FR" dirty="0"/>
              <a:t>Merci !</a:t>
            </a:r>
          </a:p>
        </p:txBody>
      </p:sp>
      <p:sp>
        <p:nvSpPr>
          <p:cNvPr id="7" name="Espace réservé du contenu 6">
            <a:extLst>
              <a:ext uri="{FF2B5EF4-FFF2-40B4-BE49-F238E27FC236}">
                <a16:creationId xmlns:a16="http://schemas.microsoft.com/office/drawing/2014/main" id="{D39BEF44-F66F-4622-B9E0-BABAAD64D5BC}"/>
              </a:ext>
            </a:extLst>
          </p:cNvPr>
          <p:cNvSpPr>
            <a:spLocks noGrp="1"/>
          </p:cNvSpPr>
          <p:nvPr>
            <p:ph sz="quarter" idx="14"/>
          </p:nvPr>
        </p:nvSpPr>
        <p:spPr/>
        <p:txBody>
          <a:bodyPr/>
          <a:lstStyle/>
          <a:p>
            <a:pPr marL="0" indent="0">
              <a:buNone/>
            </a:pPr>
            <a:r>
              <a:rPr lang="fr-FR" b="1" dirty="0"/>
              <a:t>Contact :</a:t>
            </a:r>
          </a:p>
          <a:p>
            <a:pPr marL="0" indent="0">
              <a:buNone/>
            </a:pPr>
            <a:r>
              <a:rPr lang="fr-FR" dirty="0"/>
              <a:t>Téléphone :</a:t>
            </a:r>
          </a:p>
          <a:p>
            <a:pPr marL="0" indent="0">
              <a:buNone/>
            </a:pPr>
            <a:r>
              <a:rPr lang="fr-FR" dirty="0"/>
              <a:t>E-mail : </a:t>
            </a:r>
          </a:p>
          <a:p>
            <a:pPr marL="0" indent="0">
              <a:buNone/>
            </a:pPr>
            <a:r>
              <a:rPr lang="fr-FR" dirty="0"/>
              <a:t>Site web :</a:t>
            </a:r>
          </a:p>
        </p:txBody>
      </p:sp>
    </p:spTree>
    <p:extLst>
      <p:ext uri="{BB962C8B-B14F-4D97-AF65-F5344CB8AC3E}">
        <p14:creationId xmlns:p14="http://schemas.microsoft.com/office/powerpoint/2010/main" val="245458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93BF7B-D35A-4381-B24C-B7EE0F1AC860}"/>
              </a:ext>
            </a:extLst>
          </p:cNvPr>
          <p:cNvSpPr>
            <a:spLocks noGrp="1"/>
          </p:cNvSpPr>
          <p:nvPr>
            <p:ph type="dt" sz="half" idx="2"/>
          </p:nvPr>
        </p:nvSpPr>
        <p:spPr/>
        <p:txBody>
          <a:bodyPr/>
          <a:lstStyle/>
          <a:p>
            <a:fld id="{B1F8EAE8-A888-4BC6-AC83-9A7B674CF653}"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DAA38D35-5E6B-4A25-A582-012AD1929555}"/>
              </a:ext>
            </a:extLst>
          </p:cNvPr>
          <p:cNvSpPr>
            <a:spLocks noGrp="1"/>
          </p:cNvSpPr>
          <p:nvPr>
            <p:ph type="sldNum" sz="quarter" idx="4"/>
          </p:nvPr>
        </p:nvSpPr>
        <p:spPr/>
        <p:txBody>
          <a:bodyPr/>
          <a:lstStyle/>
          <a:p>
            <a:fld id="{F1FA75FB-747D-4209-99F2-CB63BD33520A}" type="slidenum">
              <a:rPr lang="fr-FR" smtClean="0"/>
              <a:t>21</a:t>
            </a:fld>
            <a:endParaRPr lang="fr-FR"/>
          </a:p>
        </p:txBody>
      </p:sp>
      <p:sp>
        <p:nvSpPr>
          <p:cNvPr id="4" name="Espace réservé pour une image  3">
            <a:extLst>
              <a:ext uri="{FF2B5EF4-FFF2-40B4-BE49-F238E27FC236}">
                <a16:creationId xmlns:a16="http://schemas.microsoft.com/office/drawing/2014/main" id="{3A104C4B-EF9F-45C4-8DAD-EE7C1A3C826E}"/>
              </a:ext>
            </a:extLst>
          </p:cNvPr>
          <p:cNvSpPr>
            <a:spLocks noGrp="1"/>
          </p:cNvSpPr>
          <p:nvPr>
            <p:ph type="pic" sz="quarter" idx="10"/>
          </p:nvPr>
        </p:nvSpPr>
        <p:spPr/>
      </p:sp>
      <p:sp>
        <p:nvSpPr>
          <p:cNvPr id="5" name="Titre 4">
            <a:extLst>
              <a:ext uri="{FF2B5EF4-FFF2-40B4-BE49-F238E27FC236}">
                <a16:creationId xmlns:a16="http://schemas.microsoft.com/office/drawing/2014/main" id="{E6B3ED8E-9917-4D1C-B550-59FA78E4913B}"/>
              </a:ext>
            </a:extLst>
          </p:cNvPr>
          <p:cNvSpPr>
            <a:spLocks noGrp="1"/>
          </p:cNvSpPr>
          <p:nvPr>
            <p:ph type="title"/>
          </p:nvPr>
        </p:nvSpPr>
        <p:spPr/>
        <p:txBody>
          <a:bodyPr/>
          <a:lstStyle/>
          <a:p>
            <a:r>
              <a:rPr lang="fr-FR" dirty="0"/>
              <a:t>Slides Annexes sur L’AUDITION</a:t>
            </a:r>
          </a:p>
        </p:txBody>
      </p:sp>
    </p:spTree>
    <p:extLst>
      <p:ext uri="{BB962C8B-B14F-4D97-AF65-F5344CB8AC3E}">
        <p14:creationId xmlns:p14="http://schemas.microsoft.com/office/powerpoint/2010/main" val="1860871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C71AC4D-33ED-4A82-8343-35A4D53D9CCF}"/>
              </a:ext>
            </a:extLst>
          </p:cNvPr>
          <p:cNvSpPr>
            <a:spLocks noGrp="1"/>
          </p:cNvSpPr>
          <p:nvPr>
            <p:ph type="title"/>
          </p:nvPr>
        </p:nvSpPr>
        <p:spPr/>
        <p:txBody>
          <a:bodyPr/>
          <a:lstStyle/>
          <a:p>
            <a:r>
              <a:rPr lang="fr-FR" dirty="0"/>
              <a:t>Les conséquences de la perte auditive</a:t>
            </a:r>
          </a:p>
        </p:txBody>
      </p:sp>
      <p:sp>
        <p:nvSpPr>
          <p:cNvPr id="4" name="Espace réservé de la date 3">
            <a:extLst>
              <a:ext uri="{FF2B5EF4-FFF2-40B4-BE49-F238E27FC236}">
                <a16:creationId xmlns:a16="http://schemas.microsoft.com/office/drawing/2014/main" id="{DF0714B1-4713-47CD-BFD7-802E5B9E7405}"/>
              </a:ext>
            </a:extLst>
          </p:cNvPr>
          <p:cNvSpPr>
            <a:spLocks noGrp="1"/>
          </p:cNvSpPr>
          <p:nvPr>
            <p:ph type="dt" sz="half" idx="15"/>
          </p:nvPr>
        </p:nvSpPr>
        <p:spPr/>
        <p:txBody>
          <a:bodyPr/>
          <a:lstStyle/>
          <a:p>
            <a:fld id="{5F8E6905-9598-4E2D-99F3-627D93731CB9}" type="datetime1">
              <a:rPr lang="fr-FR" smtClean="0"/>
              <a:t>05/11/2020</a:t>
            </a:fld>
            <a:endParaRPr lang="fr-FR"/>
          </a:p>
        </p:txBody>
      </p:sp>
      <p:sp>
        <p:nvSpPr>
          <p:cNvPr id="5" name="Espace réservé du numéro de diapositive 4">
            <a:extLst>
              <a:ext uri="{FF2B5EF4-FFF2-40B4-BE49-F238E27FC236}">
                <a16:creationId xmlns:a16="http://schemas.microsoft.com/office/drawing/2014/main" id="{317DEEED-AE6B-4AA1-986B-5F1BDDF82653}"/>
              </a:ext>
            </a:extLst>
          </p:cNvPr>
          <p:cNvSpPr>
            <a:spLocks noGrp="1"/>
          </p:cNvSpPr>
          <p:nvPr>
            <p:ph type="sldNum" sz="quarter" idx="17"/>
          </p:nvPr>
        </p:nvSpPr>
        <p:spPr/>
        <p:txBody>
          <a:bodyPr/>
          <a:lstStyle/>
          <a:p>
            <a:fld id="{F1FA75FB-747D-4209-99F2-CB63BD33520A}" type="slidenum">
              <a:rPr lang="fr-FR" smtClean="0"/>
              <a:t>22</a:t>
            </a:fld>
            <a:endParaRPr lang="fr-FR"/>
          </a:p>
        </p:txBody>
      </p:sp>
      <p:graphicFrame>
        <p:nvGraphicFramePr>
          <p:cNvPr id="6" name="Tabelle 5">
            <a:extLst>
              <a:ext uri="{FF2B5EF4-FFF2-40B4-BE49-F238E27FC236}">
                <a16:creationId xmlns:a16="http://schemas.microsoft.com/office/drawing/2014/main" id="{40FAA39E-B595-4633-AABB-D30CAE82A759}"/>
              </a:ext>
            </a:extLst>
          </p:cNvPr>
          <p:cNvGraphicFramePr>
            <a:graphicFrameLocks noGrp="1"/>
          </p:cNvGraphicFramePr>
          <p:nvPr/>
        </p:nvGraphicFramePr>
        <p:xfrm>
          <a:off x="927100" y="1741907"/>
          <a:ext cx="9293621" cy="4207668"/>
        </p:xfrm>
        <a:graphic>
          <a:graphicData uri="http://schemas.openxmlformats.org/drawingml/2006/table">
            <a:tbl>
              <a:tblPr firstRow="1" bandRow="1">
                <a:tableStyleId>{5C22544A-7EE6-4342-B048-85BDC9FD1C3A}</a:tableStyleId>
              </a:tblPr>
              <a:tblGrid>
                <a:gridCol w="1805965">
                  <a:extLst>
                    <a:ext uri="{9D8B030D-6E8A-4147-A177-3AD203B41FA5}">
                      <a16:colId xmlns:a16="http://schemas.microsoft.com/office/drawing/2014/main" val="20000"/>
                    </a:ext>
                  </a:extLst>
                </a:gridCol>
                <a:gridCol w="7487656">
                  <a:extLst>
                    <a:ext uri="{9D8B030D-6E8A-4147-A177-3AD203B41FA5}">
                      <a16:colId xmlns:a16="http://schemas.microsoft.com/office/drawing/2014/main" val="20001"/>
                    </a:ext>
                  </a:extLst>
                </a:gridCol>
              </a:tblGrid>
              <a:tr h="387378">
                <a:tc>
                  <a:txBody>
                    <a:bodyPr/>
                    <a:lstStyle/>
                    <a:p>
                      <a:r>
                        <a:rPr lang="en-GB" sz="1400" dirty="0"/>
                        <a:t>Facteur</a:t>
                      </a:r>
                      <a:endParaRPr lang="fr-FR" sz="1400" dirty="0"/>
                    </a:p>
                  </a:txBody>
                  <a:tcPr marL="180000" marR="72000" marT="72000" marB="7200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4466"/>
                    </a:solidFill>
                  </a:tcPr>
                </a:tc>
                <a:tc>
                  <a:txBody>
                    <a:bodyPr/>
                    <a:lstStyle/>
                    <a:p>
                      <a:r>
                        <a:rPr lang="en-GB" sz="1400" dirty="0"/>
                        <a:t>Conséquence</a:t>
                      </a:r>
                      <a:endParaRPr lang="fr-FR" sz="1400" dirty="0"/>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4466"/>
                    </a:solidFill>
                  </a:tcPr>
                </a:tc>
                <a:extLst>
                  <a:ext uri="{0D108BD9-81ED-4DB2-BD59-A6C34878D82A}">
                    <a16:rowId xmlns:a16="http://schemas.microsoft.com/office/drawing/2014/main" val="10000"/>
                  </a:ext>
                </a:extLst>
              </a:tr>
              <a:tr h="1782288">
                <a:tc>
                  <a:txBody>
                    <a:bodyPr/>
                    <a:lstStyle/>
                    <a:p>
                      <a:r>
                        <a:rPr lang="en-US" sz="1400" b="1" dirty="0">
                          <a:solidFill>
                            <a:schemeClr val="accent2"/>
                          </a:solidFill>
                        </a:rPr>
                        <a:t>Santé</a:t>
                      </a:r>
                      <a:endParaRPr lang="fr-FR" sz="1400" b="1" dirty="0">
                        <a:solidFill>
                          <a:schemeClr val="accent2"/>
                        </a:solidFill>
                      </a:endParaRPr>
                    </a:p>
                  </a:txBody>
                  <a:tcPr marL="180000" marR="72000" marT="72000" marB="72000">
                    <a:lnL w="12700" cmpd="sng">
                      <a:noFill/>
                    </a:lnL>
                    <a:lnR w="12700" cmpd="sng">
                      <a:noFill/>
                    </a:lnR>
                    <a:lnT w="381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lvl="0" indent="-182563">
                        <a:buClr>
                          <a:srgbClr val="336985"/>
                        </a:buClr>
                        <a:buFont typeface="Arial" pitchFamily="34" charset="0"/>
                        <a:buChar char="•"/>
                      </a:pPr>
                      <a:r>
                        <a:rPr lang="en-US" sz="1400" dirty="0">
                          <a:solidFill>
                            <a:schemeClr val="accent2"/>
                          </a:solidFill>
                        </a:rPr>
                        <a:t>Fatigue due à l'effort d'écoute (par exemple au sein d'environnements bruyants) </a:t>
                      </a:r>
                    </a:p>
                    <a:p>
                      <a:pPr marL="182563" lvl="0" indent="-182563">
                        <a:buClr>
                          <a:srgbClr val="336985"/>
                        </a:buClr>
                        <a:buFont typeface="Arial" pitchFamily="34" charset="0"/>
                        <a:buChar char="•"/>
                      </a:pPr>
                      <a:r>
                        <a:rPr lang="en-US" sz="1400" dirty="0">
                          <a:solidFill>
                            <a:schemeClr val="accent2"/>
                          </a:solidFill>
                        </a:rPr>
                        <a:t>Frustration, dépression</a:t>
                      </a:r>
                    </a:p>
                    <a:p>
                      <a:pPr marL="182563" lvl="0" indent="-182563">
                        <a:buClr>
                          <a:srgbClr val="336985"/>
                        </a:buClr>
                        <a:buFont typeface="Arial" pitchFamily="34" charset="0"/>
                        <a:buChar char="•"/>
                      </a:pPr>
                      <a:r>
                        <a:rPr lang="en-US" sz="1400" dirty="0">
                          <a:solidFill>
                            <a:schemeClr val="accent2"/>
                          </a:solidFill>
                        </a:rPr>
                        <a:t>Maladies et hospitalisations plus fréquentes</a:t>
                      </a:r>
                    </a:p>
                    <a:p>
                      <a:pPr marL="182563" lvl="0" indent="-182563">
                        <a:buClr>
                          <a:srgbClr val="336985"/>
                        </a:buClr>
                        <a:buFont typeface="Arial" pitchFamily="34" charset="0"/>
                        <a:buChar char="•"/>
                      </a:pPr>
                      <a:r>
                        <a:rPr lang="en-US" sz="1400" dirty="0">
                          <a:solidFill>
                            <a:schemeClr val="accent2"/>
                          </a:solidFill>
                        </a:rPr>
                        <a:t>Mémoire défaillante et aptitude </a:t>
                      </a:r>
                      <a:r>
                        <a:rPr lang="fr-FR" sz="1400" noProof="0" dirty="0">
                          <a:solidFill>
                            <a:schemeClr val="accent2"/>
                          </a:solidFill>
                        </a:rPr>
                        <a:t>réduite</a:t>
                      </a:r>
                      <a:r>
                        <a:rPr lang="en-US" sz="1400" dirty="0">
                          <a:solidFill>
                            <a:schemeClr val="accent2"/>
                          </a:solidFill>
                        </a:rPr>
                        <a:t> à apprendre de nouvelles choses</a:t>
                      </a:r>
                    </a:p>
                    <a:p>
                      <a:pPr marL="182563" lvl="0" indent="-182563">
                        <a:buClr>
                          <a:srgbClr val="336985"/>
                        </a:buClr>
                        <a:buFont typeface="Arial" pitchFamily="34" charset="0"/>
                        <a:buChar char="•"/>
                      </a:pPr>
                      <a:r>
                        <a:rPr lang="en-US" sz="1400" dirty="0">
                          <a:solidFill>
                            <a:schemeClr val="accent2"/>
                          </a:solidFill>
                        </a:rPr>
                        <a:t>Risque accru de développement de symptômes de démence</a:t>
                      </a:r>
                    </a:p>
                    <a:p>
                      <a:pPr marL="182563" lvl="0" indent="-182563">
                        <a:buClr>
                          <a:srgbClr val="336985"/>
                        </a:buClr>
                        <a:buFont typeface="Arial" pitchFamily="34" charset="0"/>
                        <a:buChar char="•"/>
                      </a:pPr>
                      <a:r>
                        <a:rPr lang="en-US" sz="1400" dirty="0">
                          <a:solidFill>
                            <a:schemeClr val="accent2"/>
                          </a:solidFill>
                        </a:rPr>
                        <a:t>Santé psychologique et générale diminuée</a:t>
                      </a:r>
                    </a:p>
                  </a:txBody>
                  <a:tcPr>
                    <a:lnL w="12700" cmpd="sng">
                      <a:noFill/>
                    </a:lnL>
                    <a:lnR w="12700" cmpd="sng">
                      <a:noFill/>
                    </a:lnR>
                    <a:lnT w="381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88132">
                <a:tc>
                  <a:txBody>
                    <a:bodyPr/>
                    <a:lstStyle/>
                    <a:p>
                      <a:r>
                        <a:rPr lang="fr-FR" sz="1400" b="1" noProof="0" dirty="0">
                          <a:solidFill>
                            <a:schemeClr val="accent2"/>
                          </a:solidFill>
                        </a:rPr>
                        <a:t>Relationnel</a:t>
                      </a:r>
                    </a:p>
                  </a:txBody>
                  <a:tcPr marL="180000" marR="72000" marT="72000" marB="72000">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lvl="0" indent="-182563">
                        <a:buClr>
                          <a:srgbClr val="336985"/>
                        </a:buClr>
                        <a:buFont typeface="Arial" pitchFamily="34" charset="0"/>
                        <a:buChar char="•"/>
                      </a:pPr>
                      <a:r>
                        <a:rPr lang="en-US" sz="1400" dirty="0">
                          <a:solidFill>
                            <a:schemeClr val="accent2"/>
                          </a:solidFill>
                        </a:rPr>
                        <a:t>Incompréhension</a:t>
                      </a:r>
                    </a:p>
                    <a:p>
                      <a:pPr marL="182563" lvl="0" indent="-182563">
                        <a:buClr>
                          <a:srgbClr val="336985"/>
                        </a:buClr>
                        <a:buFont typeface="Arial" pitchFamily="34" charset="0"/>
                        <a:buChar char="•"/>
                      </a:pPr>
                      <a:r>
                        <a:rPr lang="en-US" sz="1400" dirty="0">
                          <a:solidFill>
                            <a:schemeClr val="accent2"/>
                          </a:solidFill>
                        </a:rPr>
                        <a:t>Isolement</a:t>
                      </a:r>
                    </a:p>
                    <a:p>
                      <a:pPr marL="182563" lvl="0" indent="-182563">
                        <a:buClr>
                          <a:srgbClr val="336985"/>
                        </a:buClr>
                        <a:buFont typeface="Arial" pitchFamily="34" charset="0"/>
                        <a:buChar char="•"/>
                      </a:pPr>
                      <a:r>
                        <a:rPr lang="en-US" sz="1400" dirty="0">
                          <a:solidFill>
                            <a:schemeClr val="accent2"/>
                          </a:solidFill>
                        </a:rPr>
                        <a:t>Performances professionnelles et salaire diminués</a:t>
                      </a:r>
                    </a:p>
                    <a:p>
                      <a:pPr marL="182563" lvl="0" indent="-182563">
                        <a:buClr>
                          <a:srgbClr val="336985"/>
                        </a:buClr>
                        <a:buFont typeface="Arial" pitchFamily="34" charset="0"/>
                        <a:buChar char="•"/>
                      </a:pPr>
                      <a:r>
                        <a:rPr lang="en-US" sz="1400" dirty="0">
                          <a:solidFill>
                            <a:schemeClr val="accent2"/>
                          </a:solidFill>
                        </a:rPr>
                        <a:t>Conséquences sur les voyages, les activités entre amis, les événements sociaux, etc.</a:t>
                      </a:r>
                    </a:p>
                  </a:txBody>
                  <a:tcPr>
                    <a:lnL w="12700" cmpd="sng">
                      <a:noFill/>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498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solidFill>
                        </a:rPr>
                        <a:t>Sécurité</a:t>
                      </a:r>
                    </a:p>
                  </a:txBody>
                  <a:tcPr marL="180000" marR="72000" marT="72000" marB="72000">
                    <a:lnL w="12700" cmpd="sng">
                      <a:noFill/>
                    </a:lnL>
                    <a:lnR w="12700" cmpd="sng">
                      <a:noFill/>
                    </a:lnR>
                    <a:lnT w="952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563" lvl="0" indent="-182563">
                        <a:buClr>
                          <a:srgbClr val="336985"/>
                        </a:buClr>
                        <a:buFont typeface="Arial" pitchFamily="34" charset="0"/>
                        <a:buChar char="•"/>
                      </a:pPr>
                      <a:r>
                        <a:rPr lang="en-US" sz="1400" dirty="0">
                          <a:solidFill>
                            <a:schemeClr val="accent2"/>
                          </a:solidFill>
                        </a:rPr>
                        <a:t>Impossible d'entendre les bruits de circulation </a:t>
                      </a:r>
                    </a:p>
                    <a:p>
                      <a:pPr marL="182563" lvl="0" indent="-182563">
                        <a:buClr>
                          <a:srgbClr val="336985"/>
                        </a:buClr>
                        <a:buFont typeface="Arial" pitchFamily="34" charset="0"/>
                        <a:buChar char="•"/>
                      </a:pPr>
                      <a:r>
                        <a:rPr lang="en-US" sz="1400" dirty="0">
                          <a:solidFill>
                            <a:schemeClr val="accent2"/>
                          </a:solidFill>
                        </a:rPr>
                        <a:t>Impossible d'entendre les </a:t>
                      </a:r>
                      <a:r>
                        <a:rPr lang="en-US" sz="1400" dirty="0" err="1">
                          <a:solidFill>
                            <a:schemeClr val="accent2"/>
                          </a:solidFill>
                        </a:rPr>
                        <a:t>alarmes</a:t>
                      </a:r>
                      <a:endParaRPr lang="en-US" sz="1400" dirty="0">
                        <a:solidFill>
                          <a:schemeClr val="accent2"/>
                        </a:solidFill>
                      </a:endParaRPr>
                    </a:p>
                    <a:p>
                      <a:pPr marL="182563" lvl="0" indent="-182563">
                        <a:buClr>
                          <a:srgbClr val="336985"/>
                        </a:buClr>
                        <a:buFont typeface="Arial" pitchFamily="34" charset="0"/>
                        <a:buChar char="•"/>
                      </a:pPr>
                      <a:r>
                        <a:rPr lang="fr-FR" sz="1400" noProof="0" dirty="0">
                          <a:solidFill>
                            <a:schemeClr val="accent2"/>
                          </a:solidFill>
                        </a:rPr>
                        <a:t>Risque</a:t>
                      </a:r>
                      <a:r>
                        <a:rPr lang="en-US" sz="1400" dirty="0">
                          <a:solidFill>
                            <a:schemeClr val="accent2"/>
                          </a:solidFill>
                        </a:rPr>
                        <a:t> </a:t>
                      </a:r>
                      <a:r>
                        <a:rPr lang="fr-FR" sz="1400" noProof="0" dirty="0">
                          <a:solidFill>
                            <a:schemeClr val="accent2"/>
                          </a:solidFill>
                        </a:rPr>
                        <a:t>accru</a:t>
                      </a:r>
                      <a:r>
                        <a:rPr lang="en-US" sz="1400" dirty="0">
                          <a:solidFill>
                            <a:schemeClr val="accent2"/>
                          </a:solidFill>
                        </a:rPr>
                        <a:t> de chute et </a:t>
                      </a:r>
                      <a:r>
                        <a:rPr lang="en-US" sz="1400" dirty="0" err="1">
                          <a:solidFill>
                            <a:schemeClr val="accent2"/>
                          </a:solidFill>
                        </a:rPr>
                        <a:t>perte</a:t>
                      </a:r>
                      <a:r>
                        <a:rPr lang="en-US" sz="1400" dirty="0">
                          <a:solidFill>
                            <a:schemeClr val="accent2"/>
                          </a:solidFill>
                        </a:rPr>
                        <a:t> de </a:t>
                      </a:r>
                      <a:r>
                        <a:rPr lang="en-US" sz="1400" dirty="0" err="1">
                          <a:solidFill>
                            <a:schemeClr val="accent2"/>
                          </a:solidFill>
                        </a:rPr>
                        <a:t>l’équilibre</a:t>
                      </a:r>
                      <a:endParaRPr lang="en-US" sz="1400" dirty="0">
                        <a:solidFill>
                          <a:schemeClr val="accent2"/>
                        </a:solidFill>
                      </a:endParaRPr>
                    </a:p>
                  </a:txBody>
                  <a:tcPr>
                    <a:lnL w="12700" cmpd="sng">
                      <a:noFill/>
                    </a:lnL>
                    <a:lnR w="12700" cmpd="sng">
                      <a:noFill/>
                    </a:lnR>
                    <a:lnT w="952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18480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5669594-BE8E-4F1A-8B24-28A4273E223A}"/>
              </a:ext>
            </a:extLst>
          </p:cNvPr>
          <p:cNvSpPr>
            <a:spLocks noGrp="1"/>
          </p:cNvSpPr>
          <p:nvPr>
            <p:ph type="dt" sz="half" idx="10"/>
          </p:nvPr>
        </p:nvSpPr>
        <p:spPr/>
        <p:txBody>
          <a:bodyPr/>
          <a:lstStyle/>
          <a:p>
            <a:fld id="{AE43531E-3CC7-4B4B-AAC7-D2A86F58661F}"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75D9C826-10BB-435C-B568-D784E8EAD069}"/>
              </a:ext>
            </a:extLst>
          </p:cNvPr>
          <p:cNvSpPr>
            <a:spLocks noGrp="1"/>
          </p:cNvSpPr>
          <p:nvPr>
            <p:ph type="sldNum" sz="quarter" idx="12"/>
          </p:nvPr>
        </p:nvSpPr>
        <p:spPr/>
        <p:txBody>
          <a:bodyPr/>
          <a:lstStyle/>
          <a:p>
            <a:fld id="{F1FA75FB-747D-4209-99F2-CB63BD33520A}" type="slidenum">
              <a:rPr lang="fr-FR" smtClean="0"/>
              <a:t>23</a:t>
            </a:fld>
            <a:endParaRPr lang="fr-FR"/>
          </a:p>
        </p:txBody>
      </p:sp>
      <p:sp>
        <p:nvSpPr>
          <p:cNvPr id="5" name="Titre 4">
            <a:extLst>
              <a:ext uri="{FF2B5EF4-FFF2-40B4-BE49-F238E27FC236}">
                <a16:creationId xmlns:a16="http://schemas.microsoft.com/office/drawing/2014/main" id="{566F901F-7078-4507-9B0A-AF2469A702E4}"/>
              </a:ext>
            </a:extLst>
          </p:cNvPr>
          <p:cNvSpPr>
            <a:spLocks noGrp="1"/>
          </p:cNvSpPr>
          <p:nvPr>
            <p:ph type="title"/>
          </p:nvPr>
        </p:nvSpPr>
        <p:spPr/>
        <p:txBody>
          <a:bodyPr/>
          <a:lstStyle/>
          <a:p>
            <a:r>
              <a:rPr lang="fr-FR" dirty="0"/>
              <a:t>Les freins à la correction auditive</a:t>
            </a:r>
          </a:p>
        </p:txBody>
      </p:sp>
      <p:sp>
        <p:nvSpPr>
          <p:cNvPr id="14" name="ZoneTexte 13">
            <a:extLst>
              <a:ext uri="{FF2B5EF4-FFF2-40B4-BE49-F238E27FC236}">
                <a16:creationId xmlns:a16="http://schemas.microsoft.com/office/drawing/2014/main" id="{F0C0E577-4DC6-4513-87E5-80E12F380A43}"/>
              </a:ext>
            </a:extLst>
          </p:cNvPr>
          <p:cNvSpPr txBox="1"/>
          <p:nvPr/>
        </p:nvSpPr>
        <p:spPr bwMode="gray">
          <a:xfrm>
            <a:off x="896256" y="2847062"/>
            <a:ext cx="2011880" cy="1329628"/>
          </a:xfrm>
          <a:prstGeom prst="rect">
            <a:avLst/>
          </a:prstGeom>
        </p:spPr>
        <p:txBody>
          <a:bodyPr vert="horz" wrap="square" lIns="72000" tIns="0" rIns="0" bIns="0" rtlCol="0" anchor="ctr" anchorCtr="0">
            <a:noAutofit/>
          </a:bodyPr>
          <a:lstStyle/>
          <a:p>
            <a:pPr algn="ctr"/>
            <a:r>
              <a:rPr lang="fr-FR" sz="2800" dirty="0">
                <a:solidFill>
                  <a:schemeClr val="bg1"/>
                </a:solidFill>
              </a:rPr>
              <a:t>7</a:t>
            </a:r>
          </a:p>
        </p:txBody>
      </p:sp>
      <p:sp>
        <p:nvSpPr>
          <p:cNvPr id="19" name="ZoneTexte 18">
            <a:extLst>
              <a:ext uri="{FF2B5EF4-FFF2-40B4-BE49-F238E27FC236}">
                <a16:creationId xmlns:a16="http://schemas.microsoft.com/office/drawing/2014/main" id="{DA2B015A-D349-4A63-9B89-4196108FA6C2}"/>
              </a:ext>
            </a:extLst>
          </p:cNvPr>
          <p:cNvSpPr txBox="1"/>
          <p:nvPr/>
        </p:nvSpPr>
        <p:spPr bwMode="gray">
          <a:xfrm>
            <a:off x="950289" y="3605143"/>
            <a:ext cx="2015239" cy="1560185"/>
          </a:xfrm>
          <a:prstGeom prst="rect">
            <a:avLst/>
          </a:prstGeom>
        </p:spPr>
        <p:txBody>
          <a:bodyPr vert="horz" wrap="square" lIns="72000" tIns="0" rIns="0" bIns="0" rtlCol="0" anchor="ctr" anchorCtr="0">
            <a:noAutofit/>
          </a:bodyPr>
          <a:lstStyle/>
          <a:p>
            <a:pPr algn="ctr"/>
            <a:r>
              <a:rPr lang="fr-FR" sz="2800" dirty="0">
                <a:solidFill>
                  <a:schemeClr val="bg1"/>
                </a:solidFill>
              </a:rPr>
              <a:t>25%</a:t>
            </a:r>
          </a:p>
        </p:txBody>
      </p:sp>
      <p:sp>
        <p:nvSpPr>
          <p:cNvPr id="20" name="Rectangle 19">
            <a:extLst>
              <a:ext uri="{FF2B5EF4-FFF2-40B4-BE49-F238E27FC236}">
                <a16:creationId xmlns:a16="http://schemas.microsoft.com/office/drawing/2014/main" id="{3E615B53-4509-49E9-985F-794E1D71F117}"/>
              </a:ext>
            </a:extLst>
          </p:cNvPr>
          <p:cNvSpPr/>
          <p:nvPr/>
        </p:nvSpPr>
        <p:spPr bwMode="gray">
          <a:xfrm>
            <a:off x="857477" y="4949852"/>
            <a:ext cx="1537379" cy="1321016"/>
          </a:xfrm>
          <a:prstGeom prst="rect">
            <a:avLst/>
          </a:prstGeom>
          <a:solidFill>
            <a:srgbClr val="8BBC07"/>
          </a:solidFill>
          <a:ln>
            <a:solidFill>
              <a:srgbClr val="8BBC0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fr-FR" sz="1400" dirty="0" err="1">
              <a:latin typeface="Arial" pitchFamily="34" charset="0"/>
              <a:cs typeface="Arial" pitchFamily="34" charset="0"/>
            </a:endParaRPr>
          </a:p>
        </p:txBody>
      </p:sp>
      <p:sp>
        <p:nvSpPr>
          <p:cNvPr id="21" name="ZoneTexte 20">
            <a:extLst>
              <a:ext uri="{FF2B5EF4-FFF2-40B4-BE49-F238E27FC236}">
                <a16:creationId xmlns:a16="http://schemas.microsoft.com/office/drawing/2014/main" id="{EB263D8B-0964-4733-901E-F2D947B88B8C}"/>
              </a:ext>
            </a:extLst>
          </p:cNvPr>
          <p:cNvSpPr txBox="1"/>
          <p:nvPr/>
        </p:nvSpPr>
        <p:spPr bwMode="gray">
          <a:xfrm>
            <a:off x="896256" y="3942075"/>
            <a:ext cx="2011880" cy="1329628"/>
          </a:xfrm>
          <a:prstGeom prst="rect">
            <a:avLst/>
          </a:prstGeom>
        </p:spPr>
        <p:txBody>
          <a:bodyPr vert="horz" wrap="square" lIns="72000" tIns="0" rIns="0" bIns="0" rtlCol="0" anchor="ctr" anchorCtr="0">
            <a:noAutofit/>
          </a:bodyPr>
          <a:lstStyle/>
          <a:p>
            <a:pPr algn="ctr"/>
            <a:r>
              <a:rPr lang="fr-FR" sz="2800" dirty="0">
                <a:solidFill>
                  <a:schemeClr val="bg1"/>
                </a:solidFill>
              </a:rPr>
              <a:t>70</a:t>
            </a:r>
          </a:p>
        </p:txBody>
      </p:sp>
      <p:sp>
        <p:nvSpPr>
          <p:cNvPr id="26" name="Rectangle 25">
            <a:extLst>
              <a:ext uri="{FF2B5EF4-FFF2-40B4-BE49-F238E27FC236}">
                <a16:creationId xmlns:a16="http://schemas.microsoft.com/office/drawing/2014/main" id="{68E57F5A-6F0B-4155-8FFB-F19439D65E0E}"/>
              </a:ext>
            </a:extLst>
          </p:cNvPr>
          <p:cNvSpPr/>
          <p:nvPr/>
        </p:nvSpPr>
        <p:spPr bwMode="gray">
          <a:xfrm>
            <a:off x="857477" y="3246683"/>
            <a:ext cx="1537379" cy="1321016"/>
          </a:xfrm>
          <a:prstGeom prst="rect">
            <a:avLst/>
          </a:prstGeom>
          <a:solidFill>
            <a:srgbClr val="8BBC07"/>
          </a:solidFill>
          <a:ln>
            <a:solidFill>
              <a:srgbClr val="8BBC0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fr-FR" sz="1400" dirty="0" err="1">
              <a:latin typeface="Arial" pitchFamily="34" charset="0"/>
              <a:cs typeface="Arial" pitchFamily="34" charset="0"/>
            </a:endParaRPr>
          </a:p>
        </p:txBody>
      </p:sp>
      <p:sp>
        <p:nvSpPr>
          <p:cNvPr id="27" name="Rectangle 26">
            <a:extLst>
              <a:ext uri="{FF2B5EF4-FFF2-40B4-BE49-F238E27FC236}">
                <a16:creationId xmlns:a16="http://schemas.microsoft.com/office/drawing/2014/main" id="{3F5E8393-3B26-4591-9C46-E59FD3DA4450}"/>
              </a:ext>
            </a:extLst>
          </p:cNvPr>
          <p:cNvSpPr/>
          <p:nvPr/>
        </p:nvSpPr>
        <p:spPr bwMode="gray">
          <a:xfrm>
            <a:off x="2410075" y="3246683"/>
            <a:ext cx="3525562" cy="1321016"/>
          </a:xfrm>
          <a:prstGeom prst="rect">
            <a:avLst/>
          </a:prstGeom>
          <a:solidFill>
            <a:schemeClr val="bg1"/>
          </a:solidFill>
          <a:ln>
            <a:solidFill>
              <a:srgbClr val="8BBC0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fr-FR" sz="1400" dirty="0" err="1">
              <a:latin typeface="Arial" pitchFamily="34" charset="0"/>
              <a:cs typeface="Arial" pitchFamily="34" charset="0"/>
            </a:endParaRPr>
          </a:p>
        </p:txBody>
      </p:sp>
      <p:sp>
        <p:nvSpPr>
          <p:cNvPr id="28" name="Rectangle 27">
            <a:extLst>
              <a:ext uri="{FF2B5EF4-FFF2-40B4-BE49-F238E27FC236}">
                <a16:creationId xmlns:a16="http://schemas.microsoft.com/office/drawing/2014/main" id="{CD01C9DC-CDFD-4C1A-96B7-A96972DA01B0}"/>
              </a:ext>
            </a:extLst>
          </p:cNvPr>
          <p:cNvSpPr/>
          <p:nvPr/>
        </p:nvSpPr>
        <p:spPr bwMode="gray">
          <a:xfrm>
            <a:off x="857477" y="1567362"/>
            <a:ext cx="1537379" cy="1321016"/>
          </a:xfrm>
          <a:prstGeom prst="rect">
            <a:avLst/>
          </a:prstGeom>
          <a:solidFill>
            <a:srgbClr val="8BBC07"/>
          </a:solidFill>
          <a:ln>
            <a:solidFill>
              <a:srgbClr val="8BBC0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fr-FR" sz="1400" dirty="0" err="1">
              <a:latin typeface="Arial" pitchFamily="34" charset="0"/>
              <a:cs typeface="Arial" pitchFamily="34" charset="0"/>
            </a:endParaRPr>
          </a:p>
        </p:txBody>
      </p:sp>
      <p:sp>
        <p:nvSpPr>
          <p:cNvPr id="30" name="Rectangle 29">
            <a:extLst>
              <a:ext uri="{FF2B5EF4-FFF2-40B4-BE49-F238E27FC236}">
                <a16:creationId xmlns:a16="http://schemas.microsoft.com/office/drawing/2014/main" id="{8382DEA7-6C22-4D9E-8AE1-B6AB4D2C402B}"/>
              </a:ext>
            </a:extLst>
          </p:cNvPr>
          <p:cNvSpPr/>
          <p:nvPr/>
        </p:nvSpPr>
        <p:spPr>
          <a:xfrm>
            <a:off x="1072697" y="1879737"/>
            <a:ext cx="1212191" cy="707886"/>
          </a:xfrm>
          <a:prstGeom prst="rect">
            <a:avLst/>
          </a:prstGeom>
        </p:spPr>
        <p:txBody>
          <a:bodyPr wrap="none">
            <a:spAutoFit/>
          </a:bodyPr>
          <a:lstStyle/>
          <a:p>
            <a:pPr algn="ctr"/>
            <a:r>
              <a:rPr lang="fr-FR" sz="4000" dirty="0">
                <a:solidFill>
                  <a:schemeClr val="bg1"/>
                </a:solidFill>
              </a:rPr>
              <a:t>25%</a:t>
            </a:r>
          </a:p>
        </p:txBody>
      </p:sp>
      <p:sp>
        <p:nvSpPr>
          <p:cNvPr id="31" name="Rectangle 30">
            <a:extLst>
              <a:ext uri="{FF2B5EF4-FFF2-40B4-BE49-F238E27FC236}">
                <a16:creationId xmlns:a16="http://schemas.microsoft.com/office/drawing/2014/main" id="{31992408-7017-470B-B137-32E58F1AEE17}"/>
              </a:ext>
            </a:extLst>
          </p:cNvPr>
          <p:cNvSpPr/>
          <p:nvPr/>
        </p:nvSpPr>
        <p:spPr>
          <a:xfrm>
            <a:off x="1423483" y="3553248"/>
            <a:ext cx="470000" cy="707886"/>
          </a:xfrm>
          <a:prstGeom prst="rect">
            <a:avLst/>
          </a:prstGeom>
        </p:spPr>
        <p:txBody>
          <a:bodyPr wrap="none">
            <a:spAutoFit/>
          </a:bodyPr>
          <a:lstStyle/>
          <a:p>
            <a:pPr algn="ctr"/>
            <a:r>
              <a:rPr lang="fr-FR" sz="4000" dirty="0">
                <a:solidFill>
                  <a:schemeClr val="bg1"/>
                </a:solidFill>
              </a:rPr>
              <a:t>7</a:t>
            </a:r>
          </a:p>
        </p:txBody>
      </p:sp>
      <p:sp>
        <p:nvSpPr>
          <p:cNvPr id="32" name="Rectangle 31">
            <a:extLst>
              <a:ext uri="{FF2B5EF4-FFF2-40B4-BE49-F238E27FC236}">
                <a16:creationId xmlns:a16="http://schemas.microsoft.com/office/drawing/2014/main" id="{D47E7204-3D37-40B9-A80D-7ABA84443938}"/>
              </a:ext>
            </a:extLst>
          </p:cNvPr>
          <p:cNvSpPr/>
          <p:nvPr/>
        </p:nvSpPr>
        <p:spPr>
          <a:xfrm>
            <a:off x="1301124" y="5241166"/>
            <a:ext cx="755335" cy="707886"/>
          </a:xfrm>
          <a:prstGeom prst="rect">
            <a:avLst/>
          </a:prstGeom>
        </p:spPr>
        <p:txBody>
          <a:bodyPr wrap="none">
            <a:spAutoFit/>
          </a:bodyPr>
          <a:lstStyle/>
          <a:p>
            <a:pPr algn="ctr"/>
            <a:r>
              <a:rPr lang="fr-FR" sz="4000" dirty="0">
                <a:solidFill>
                  <a:schemeClr val="bg1"/>
                </a:solidFill>
              </a:rPr>
              <a:t>71</a:t>
            </a:r>
          </a:p>
        </p:txBody>
      </p:sp>
      <p:sp>
        <p:nvSpPr>
          <p:cNvPr id="34" name="Rectangle 33">
            <a:extLst>
              <a:ext uri="{FF2B5EF4-FFF2-40B4-BE49-F238E27FC236}">
                <a16:creationId xmlns:a16="http://schemas.microsoft.com/office/drawing/2014/main" id="{462BE99D-CB84-479B-B68C-C188ECD8D194}"/>
              </a:ext>
            </a:extLst>
          </p:cNvPr>
          <p:cNvSpPr/>
          <p:nvPr/>
        </p:nvSpPr>
        <p:spPr>
          <a:xfrm>
            <a:off x="2582271" y="3453421"/>
            <a:ext cx="3249789" cy="954107"/>
          </a:xfrm>
          <a:prstGeom prst="rect">
            <a:avLst/>
          </a:prstGeom>
        </p:spPr>
        <p:txBody>
          <a:bodyPr wrap="square">
            <a:spAutoFit/>
          </a:bodyPr>
          <a:lstStyle/>
          <a:p>
            <a:r>
              <a:rPr lang="fr-FR" sz="1400" dirty="0"/>
              <a:t>C’est le nombre d’années en moyenne que les personnes souffrant d’une perte auditive attendent avant de consulter  </a:t>
            </a:r>
          </a:p>
        </p:txBody>
      </p:sp>
      <p:sp>
        <p:nvSpPr>
          <p:cNvPr id="37" name="Rectangle 36">
            <a:extLst>
              <a:ext uri="{FF2B5EF4-FFF2-40B4-BE49-F238E27FC236}">
                <a16:creationId xmlns:a16="http://schemas.microsoft.com/office/drawing/2014/main" id="{65ADE71C-7D9F-4C08-9AE4-668F2AFA1C8F}"/>
              </a:ext>
            </a:extLst>
          </p:cNvPr>
          <p:cNvSpPr/>
          <p:nvPr/>
        </p:nvSpPr>
        <p:spPr bwMode="gray">
          <a:xfrm>
            <a:off x="2400176" y="4949852"/>
            <a:ext cx="3525562" cy="1321016"/>
          </a:xfrm>
          <a:prstGeom prst="rect">
            <a:avLst/>
          </a:prstGeom>
          <a:solidFill>
            <a:schemeClr val="bg1"/>
          </a:solidFill>
          <a:ln>
            <a:solidFill>
              <a:srgbClr val="8BBC0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fr-FR" sz="1400" dirty="0" err="1">
              <a:latin typeface="Arial" pitchFamily="34" charset="0"/>
              <a:cs typeface="Arial" pitchFamily="34" charset="0"/>
            </a:endParaRPr>
          </a:p>
        </p:txBody>
      </p:sp>
      <p:sp>
        <p:nvSpPr>
          <p:cNvPr id="38" name="Rectangle 37">
            <a:extLst>
              <a:ext uri="{FF2B5EF4-FFF2-40B4-BE49-F238E27FC236}">
                <a16:creationId xmlns:a16="http://schemas.microsoft.com/office/drawing/2014/main" id="{E4DF887A-A933-4D87-B4E2-D840C10C4EFD}"/>
              </a:ext>
            </a:extLst>
          </p:cNvPr>
          <p:cNvSpPr/>
          <p:nvPr/>
        </p:nvSpPr>
        <p:spPr>
          <a:xfrm>
            <a:off x="2572372" y="5054992"/>
            <a:ext cx="3249789" cy="1169551"/>
          </a:xfrm>
          <a:prstGeom prst="rect">
            <a:avLst/>
          </a:prstGeom>
        </p:spPr>
        <p:txBody>
          <a:bodyPr wrap="square">
            <a:spAutoFit/>
          </a:bodyPr>
          <a:lstStyle/>
          <a:p>
            <a:r>
              <a:rPr lang="fr-FR" sz="1400" dirty="0"/>
              <a:t>C’est l’âge moyen auquel un patient s’appareille pour la 1</a:t>
            </a:r>
            <a:r>
              <a:rPr lang="fr-FR" sz="1400" baseline="30000" dirty="0"/>
              <a:t>ère</a:t>
            </a:r>
            <a:r>
              <a:rPr lang="fr-FR" sz="1400" dirty="0"/>
              <a:t> fois… alors que les premiers signes de troubles de l’audition apparaissent généralement dès l’âge de 50 ans</a:t>
            </a:r>
          </a:p>
        </p:txBody>
      </p:sp>
      <p:sp>
        <p:nvSpPr>
          <p:cNvPr id="39" name="Rectangle 38">
            <a:extLst>
              <a:ext uri="{FF2B5EF4-FFF2-40B4-BE49-F238E27FC236}">
                <a16:creationId xmlns:a16="http://schemas.microsoft.com/office/drawing/2014/main" id="{5BD83CB0-0C7E-4399-B7CE-04FA91C42539}"/>
              </a:ext>
            </a:extLst>
          </p:cNvPr>
          <p:cNvSpPr/>
          <p:nvPr/>
        </p:nvSpPr>
        <p:spPr bwMode="gray">
          <a:xfrm>
            <a:off x="2410075" y="1571997"/>
            <a:ext cx="3525562" cy="1321016"/>
          </a:xfrm>
          <a:prstGeom prst="rect">
            <a:avLst/>
          </a:prstGeom>
          <a:solidFill>
            <a:schemeClr val="bg1"/>
          </a:solidFill>
          <a:ln>
            <a:solidFill>
              <a:srgbClr val="8BBC07"/>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fr-FR" sz="1400" dirty="0" err="1">
              <a:latin typeface="Arial" pitchFamily="34" charset="0"/>
              <a:cs typeface="Arial" pitchFamily="34" charset="0"/>
            </a:endParaRPr>
          </a:p>
        </p:txBody>
      </p:sp>
      <p:sp>
        <p:nvSpPr>
          <p:cNvPr id="40" name="Rectangle 39">
            <a:extLst>
              <a:ext uri="{FF2B5EF4-FFF2-40B4-BE49-F238E27FC236}">
                <a16:creationId xmlns:a16="http://schemas.microsoft.com/office/drawing/2014/main" id="{386D9A5F-4E04-4550-BEA0-219A7F81F457}"/>
              </a:ext>
            </a:extLst>
          </p:cNvPr>
          <p:cNvSpPr/>
          <p:nvPr/>
        </p:nvSpPr>
        <p:spPr>
          <a:xfrm>
            <a:off x="2582271" y="1677137"/>
            <a:ext cx="3249789" cy="1169551"/>
          </a:xfrm>
          <a:prstGeom prst="rect">
            <a:avLst/>
          </a:prstGeom>
        </p:spPr>
        <p:txBody>
          <a:bodyPr wrap="square">
            <a:spAutoFit/>
          </a:bodyPr>
          <a:lstStyle/>
          <a:p>
            <a:r>
              <a:rPr lang="fr-FR" sz="1400" dirty="0"/>
              <a:t>Seule 1 personne sur 4 souffrant d’une perte auditive a recours à une solution auditive, malgré les avancées technologiques de ces 20 dernières années</a:t>
            </a:r>
            <a:r>
              <a:rPr lang="fr-FR" sz="1400" baseline="30000" dirty="0"/>
              <a:t> </a:t>
            </a:r>
          </a:p>
        </p:txBody>
      </p:sp>
      <p:sp>
        <p:nvSpPr>
          <p:cNvPr id="42" name="Rectangle 41">
            <a:extLst>
              <a:ext uri="{FF2B5EF4-FFF2-40B4-BE49-F238E27FC236}">
                <a16:creationId xmlns:a16="http://schemas.microsoft.com/office/drawing/2014/main" id="{7B7FFA35-6A80-4644-982C-28510A3CB80E}"/>
              </a:ext>
            </a:extLst>
          </p:cNvPr>
          <p:cNvSpPr/>
          <p:nvPr/>
        </p:nvSpPr>
        <p:spPr>
          <a:xfrm>
            <a:off x="2394856" y="6336445"/>
            <a:ext cx="7581650" cy="461665"/>
          </a:xfrm>
          <a:prstGeom prst="rect">
            <a:avLst/>
          </a:prstGeom>
        </p:spPr>
        <p:txBody>
          <a:bodyPr wrap="square">
            <a:spAutoFit/>
          </a:bodyPr>
          <a:lstStyle/>
          <a:p>
            <a:r>
              <a:rPr lang="fr-FR" sz="800" i="1" dirty="0" err="1">
                <a:solidFill>
                  <a:schemeClr val="accent3"/>
                </a:solidFill>
              </a:rPr>
              <a:t>Kochkin</a:t>
            </a:r>
            <a:r>
              <a:rPr lang="fr-FR" sz="800" i="1" dirty="0">
                <a:solidFill>
                  <a:schemeClr val="accent3"/>
                </a:solidFill>
              </a:rPr>
              <a:t> S </a:t>
            </a:r>
            <a:r>
              <a:rPr lang="fr-FR" sz="800" i="1" dirty="0" err="1">
                <a:solidFill>
                  <a:schemeClr val="accent3"/>
                </a:solidFill>
              </a:rPr>
              <a:t>MarkeTrak</a:t>
            </a:r>
            <a:r>
              <a:rPr lang="fr-FR" sz="800" i="1" dirty="0">
                <a:solidFill>
                  <a:schemeClr val="accent3"/>
                </a:solidFill>
              </a:rPr>
              <a:t> VIII : The key </a:t>
            </a:r>
            <a:r>
              <a:rPr lang="fr-FR" sz="800" i="1" dirty="0" err="1">
                <a:solidFill>
                  <a:schemeClr val="accent3"/>
                </a:solidFill>
              </a:rPr>
              <a:t>influencing</a:t>
            </a:r>
            <a:r>
              <a:rPr lang="fr-FR" sz="800" i="1" dirty="0">
                <a:solidFill>
                  <a:schemeClr val="accent3"/>
                </a:solidFill>
              </a:rPr>
              <a:t> </a:t>
            </a:r>
            <a:r>
              <a:rPr lang="fr-FR" sz="800" i="1" dirty="0" err="1">
                <a:solidFill>
                  <a:schemeClr val="accent3"/>
                </a:solidFill>
              </a:rPr>
              <a:t>factors</a:t>
            </a:r>
            <a:r>
              <a:rPr lang="fr-FR" sz="800" i="1" dirty="0">
                <a:solidFill>
                  <a:schemeClr val="accent3"/>
                </a:solidFill>
              </a:rPr>
              <a:t> in </a:t>
            </a:r>
            <a:r>
              <a:rPr lang="fr-FR" sz="800" i="1" dirty="0" err="1">
                <a:solidFill>
                  <a:schemeClr val="accent3"/>
                </a:solidFill>
              </a:rPr>
              <a:t>hearing</a:t>
            </a:r>
            <a:r>
              <a:rPr lang="fr-FR" sz="800" i="1" dirty="0">
                <a:solidFill>
                  <a:schemeClr val="accent3"/>
                </a:solidFill>
              </a:rPr>
              <a:t> </a:t>
            </a:r>
            <a:r>
              <a:rPr lang="fr-FR" sz="800" i="1" dirty="0" err="1">
                <a:solidFill>
                  <a:schemeClr val="accent3"/>
                </a:solidFill>
              </a:rPr>
              <a:t>aid</a:t>
            </a:r>
            <a:r>
              <a:rPr lang="fr-FR" sz="800" i="1" dirty="0">
                <a:solidFill>
                  <a:schemeClr val="accent3"/>
                </a:solidFill>
              </a:rPr>
              <a:t> </a:t>
            </a:r>
            <a:r>
              <a:rPr lang="fr-FR" sz="800" i="1" dirty="0" err="1">
                <a:solidFill>
                  <a:schemeClr val="accent3"/>
                </a:solidFill>
              </a:rPr>
              <a:t>purchase</a:t>
            </a:r>
            <a:r>
              <a:rPr lang="fr-FR" sz="800" i="1" dirty="0">
                <a:solidFill>
                  <a:schemeClr val="accent3"/>
                </a:solidFill>
              </a:rPr>
              <a:t> </a:t>
            </a:r>
            <a:r>
              <a:rPr lang="fr-FR" sz="800" i="1" dirty="0" err="1">
                <a:solidFill>
                  <a:schemeClr val="accent3"/>
                </a:solidFill>
              </a:rPr>
              <a:t>intent</a:t>
            </a:r>
            <a:r>
              <a:rPr lang="fr-FR" sz="800" i="1" dirty="0">
                <a:solidFill>
                  <a:schemeClr val="accent3"/>
                </a:solidFill>
              </a:rPr>
              <a:t>. </a:t>
            </a:r>
            <a:r>
              <a:rPr lang="fr-FR" sz="800" i="1" dirty="0" err="1">
                <a:solidFill>
                  <a:schemeClr val="accent3"/>
                </a:solidFill>
              </a:rPr>
              <a:t>Hearing</a:t>
            </a:r>
            <a:r>
              <a:rPr lang="fr-FR" sz="800" i="1" dirty="0">
                <a:solidFill>
                  <a:schemeClr val="accent3"/>
                </a:solidFill>
              </a:rPr>
              <a:t> </a:t>
            </a:r>
            <a:r>
              <a:rPr lang="fr-FR" sz="800" i="1" dirty="0" err="1">
                <a:solidFill>
                  <a:schemeClr val="accent3"/>
                </a:solidFill>
              </a:rPr>
              <a:t>Review</a:t>
            </a:r>
            <a:r>
              <a:rPr lang="fr-FR" sz="800" i="1" dirty="0">
                <a:solidFill>
                  <a:schemeClr val="accent3"/>
                </a:solidFill>
              </a:rPr>
              <a:t> 2012; 19(3); 12-25.</a:t>
            </a:r>
          </a:p>
          <a:p>
            <a:r>
              <a:rPr lang="fr-FR" sz="800" i="1" dirty="0">
                <a:solidFill>
                  <a:schemeClr val="accent3"/>
                </a:solidFill>
              </a:rPr>
              <a:t>McCormack A. </a:t>
            </a:r>
            <a:r>
              <a:rPr lang="fr-FR" sz="800" i="1" dirty="0" err="1">
                <a:solidFill>
                  <a:schemeClr val="accent3"/>
                </a:solidFill>
              </a:rPr>
              <a:t>Fortnum</a:t>
            </a:r>
            <a:r>
              <a:rPr lang="fr-FR" sz="800" i="1" dirty="0">
                <a:solidFill>
                  <a:schemeClr val="accent3"/>
                </a:solidFill>
              </a:rPr>
              <a:t> H. </a:t>
            </a:r>
            <a:r>
              <a:rPr lang="fr-FR" sz="800" i="1" dirty="0" err="1">
                <a:solidFill>
                  <a:schemeClr val="accent3"/>
                </a:solidFill>
              </a:rPr>
              <a:t>Why</a:t>
            </a:r>
            <a:r>
              <a:rPr lang="fr-FR" sz="800" i="1" dirty="0">
                <a:solidFill>
                  <a:schemeClr val="accent3"/>
                </a:solidFill>
              </a:rPr>
              <a:t> do people </a:t>
            </a:r>
            <a:r>
              <a:rPr lang="fr-FR" sz="800" i="1" dirty="0" err="1">
                <a:solidFill>
                  <a:schemeClr val="accent3"/>
                </a:solidFill>
              </a:rPr>
              <a:t>fitting</a:t>
            </a:r>
            <a:r>
              <a:rPr lang="fr-FR" sz="800" i="1" dirty="0">
                <a:solidFill>
                  <a:schemeClr val="accent3"/>
                </a:solidFill>
              </a:rPr>
              <a:t> </a:t>
            </a:r>
            <a:r>
              <a:rPr lang="fr-FR" sz="800" i="1" dirty="0" err="1">
                <a:solidFill>
                  <a:schemeClr val="accent3"/>
                </a:solidFill>
              </a:rPr>
              <a:t>with</a:t>
            </a:r>
            <a:r>
              <a:rPr lang="fr-FR" sz="800" i="1" dirty="0">
                <a:solidFill>
                  <a:schemeClr val="accent3"/>
                </a:solidFill>
              </a:rPr>
              <a:t> </a:t>
            </a:r>
            <a:r>
              <a:rPr lang="fr-FR" sz="800" i="1" dirty="0" err="1">
                <a:solidFill>
                  <a:schemeClr val="accent3"/>
                </a:solidFill>
              </a:rPr>
              <a:t>hearing</a:t>
            </a:r>
            <a:r>
              <a:rPr lang="fr-FR" sz="800" i="1" dirty="0">
                <a:solidFill>
                  <a:schemeClr val="accent3"/>
                </a:solidFill>
              </a:rPr>
              <a:t> </a:t>
            </a:r>
            <a:r>
              <a:rPr lang="fr-FR" sz="800" i="1" dirty="0" err="1">
                <a:solidFill>
                  <a:schemeClr val="accent3"/>
                </a:solidFill>
              </a:rPr>
              <a:t>aids</a:t>
            </a:r>
            <a:r>
              <a:rPr lang="fr-FR" sz="800" i="1" dirty="0">
                <a:solidFill>
                  <a:schemeClr val="accent3"/>
                </a:solidFill>
              </a:rPr>
              <a:t> </a:t>
            </a:r>
            <a:r>
              <a:rPr lang="fr-FR" sz="800" i="1" dirty="0" err="1">
                <a:solidFill>
                  <a:schemeClr val="accent3"/>
                </a:solidFill>
              </a:rPr>
              <a:t>don’t</a:t>
            </a:r>
            <a:r>
              <a:rPr lang="fr-FR" sz="800" i="1" dirty="0">
                <a:solidFill>
                  <a:schemeClr val="accent3"/>
                </a:solidFill>
              </a:rPr>
              <a:t> wear </a:t>
            </a:r>
            <a:r>
              <a:rPr lang="fr-FR" sz="800" i="1" dirty="0" err="1">
                <a:solidFill>
                  <a:schemeClr val="accent3"/>
                </a:solidFill>
              </a:rPr>
              <a:t>them</a:t>
            </a:r>
            <a:r>
              <a:rPr lang="fr-FR" sz="800" i="1" dirty="0">
                <a:solidFill>
                  <a:schemeClr val="accent3"/>
                </a:solidFill>
              </a:rPr>
              <a:t> ? Int J Audio 2013; 52; 360-368</a:t>
            </a:r>
          </a:p>
          <a:p>
            <a:r>
              <a:rPr lang="fr-FR" sz="800" i="1" dirty="0">
                <a:solidFill>
                  <a:schemeClr val="accent3"/>
                </a:solidFill>
              </a:rPr>
              <a:t>Etude Xerfi France 2012 - La distribution d’aides auditives à l’horizon 2015. </a:t>
            </a:r>
            <a:r>
              <a:rPr lang="fr-FR" sz="800" i="1" dirty="0" err="1">
                <a:solidFill>
                  <a:schemeClr val="accent3"/>
                </a:solidFill>
              </a:rPr>
              <a:t>Synea</a:t>
            </a:r>
            <a:r>
              <a:rPr lang="fr-FR" sz="800" i="1" dirty="0">
                <a:solidFill>
                  <a:schemeClr val="accent3"/>
                </a:solidFill>
              </a:rPr>
              <a:t> 2017.</a:t>
            </a:r>
          </a:p>
        </p:txBody>
      </p:sp>
      <p:sp>
        <p:nvSpPr>
          <p:cNvPr id="45" name="ZoneTexte 44">
            <a:extLst>
              <a:ext uri="{FF2B5EF4-FFF2-40B4-BE49-F238E27FC236}">
                <a16:creationId xmlns:a16="http://schemas.microsoft.com/office/drawing/2014/main" id="{BFD2EF7E-4028-442E-909B-513C2322E7F3}"/>
              </a:ext>
            </a:extLst>
          </p:cNvPr>
          <p:cNvSpPr txBox="1"/>
          <p:nvPr/>
        </p:nvSpPr>
        <p:spPr>
          <a:xfrm>
            <a:off x="6210299" y="5980683"/>
            <a:ext cx="825500" cy="261610"/>
          </a:xfrm>
          <a:prstGeom prst="rect">
            <a:avLst/>
          </a:prstGeom>
          <a:noFill/>
        </p:spPr>
        <p:txBody>
          <a:bodyPr wrap="square" rtlCol="0">
            <a:spAutoFit/>
          </a:bodyPr>
          <a:lstStyle/>
          <a:p>
            <a:r>
              <a:rPr lang="fr-FR" sz="1100" dirty="0">
                <a:solidFill>
                  <a:schemeClr val="tx1">
                    <a:lumMod val="75000"/>
                    <a:lumOff val="25000"/>
                  </a:schemeClr>
                </a:solidFill>
              </a:rPr>
              <a:t>© Phonak</a:t>
            </a:r>
          </a:p>
        </p:txBody>
      </p:sp>
      <p:pic>
        <p:nvPicPr>
          <p:cNvPr id="48" name="Espace réservé du contenu 47">
            <a:extLst>
              <a:ext uri="{FF2B5EF4-FFF2-40B4-BE49-F238E27FC236}">
                <a16:creationId xmlns:a16="http://schemas.microsoft.com/office/drawing/2014/main" id="{45890D97-02B4-4246-A5B0-937F886DF1B9}"/>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210299" y="1574322"/>
            <a:ext cx="5143501" cy="4685452"/>
          </a:xfrm>
          <a:prstGeom prst="rect">
            <a:avLst/>
          </a:prstGeom>
        </p:spPr>
      </p:pic>
    </p:spTree>
    <p:extLst>
      <p:ext uri="{BB962C8B-B14F-4D97-AF65-F5344CB8AC3E}">
        <p14:creationId xmlns:p14="http://schemas.microsoft.com/office/powerpoint/2010/main" val="2875175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C71AC4D-33ED-4A82-8343-35A4D53D9CCF}"/>
              </a:ext>
            </a:extLst>
          </p:cNvPr>
          <p:cNvSpPr>
            <a:spLocks noGrp="1"/>
          </p:cNvSpPr>
          <p:nvPr>
            <p:ph type="title"/>
          </p:nvPr>
        </p:nvSpPr>
        <p:spPr/>
        <p:txBody>
          <a:bodyPr/>
          <a:lstStyle/>
          <a:p>
            <a:r>
              <a:rPr lang="fr-FR" dirty="0"/>
              <a:t>Pourquoi les patients sont-ils réticents face aux aides auditives ?</a:t>
            </a:r>
          </a:p>
        </p:txBody>
      </p:sp>
      <p:sp>
        <p:nvSpPr>
          <p:cNvPr id="4" name="Espace réservé de la date 3">
            <a:extLst>
              <a:ext uri="{FF2B5EF4-FFF2-40B4-BE49-F238E27FC236}">
                <a16:creationId xmlns:a16="http://schemas.microsoft.com/office/drawing/2014/main" id="{DF0714B1-4713-47CD-BFD7-802E5B9E7405}"/>
              </a:ext>
            </a:extLst>
          </p:cNvPr>
          <p:cNvSpPr>
            <a:spLocks noGrp="1"/>
          </p:cNvSpPr>
          <p:nvPr>
            <p:ph type="dt" sz="half" idx="15"/>
          </p:nvPr>
        </p:nvSpPr>
        <p:spPr/>
        <p:txBody>
          <a:bodyPr/>
          <a:lstStyle/>
          <a:p>
            <a:fld id="{5F8E6905-9598-4E2D-99F3-627D93731CB9}" type="datetime1">
              <a:rPr lang="fr-FR" smtClean="0"/>
              <a:t>05/11/2020</a:t>
            </a:fld>
            <a:endParaRPr lang="fr-FR"/>
          </a:p>
        </p:txBody>
      </p:sp>
      <p:sp>
        <p:nvSpPr>
          <p:cNvPr id="5" name="Espace réservé du numéro de diapositive 4">
            <a:extLst>
              <a:ext uri="{FF2B5EF4-FFF2-40B4-BE49-F238E27FC236}">
                <a16:creationId xmlns:a16="http://schemas.microsoft.com/office/drawing/2014/main" id="{317DEEED-AE6B-4AA1-986B-5F1BDDF82653}"/>
              </a:ext>
            </a:extLst>
          </p:cNvPr>
          <p:cNvSpPr>
            <a:spLocks noGrp="1"/>
          </p:cNvSpPr>
          <p:nvPr>
            <p:ph type="sldNum" sz="quarter" idx="17"/>
          </p:nvPr>
        </p:nvSpPr>
        <p:spPr/>
        <p:txBody>
          <a:bodyPr/>
          <a:lstStyle/>
          <a:p>
            <a:fld id="{F1FA75FB-747D-4209-99F2-CB63BD33520A}" type="slidenum">
              <a:rPr lang="fr-FR" smtClean="0"/>
              <a:t>24</a:t>
            </a:fld>
            <a:endParaRPr lang="fr-FR"/>
          </a:p>
        </p:txBody>
      </p:sp>
      <p:sp>
        <p:nvSpPr>
          <p:cNvPr id="6" name="TextBox 4">
            <a:extLst>
              <a:ext uri="{FF2B5EF4-FFF2-40B4-BE49-F238E27FC236}">
                <a16:creationId xmlns:a16="http://schemas.microsoft.com/office/drawing/2014/main" id="{BD333BDF-24E5-4E7D-AE69-460A8BC88435}"/>
              </a:ext>
            </a:extLst>
          </p:cNvPr>
          <p:cNvSpPr txBox="1"/>
          <p:nvPr/>
        </p:nvSpPr>
        <p:spPr bwMode="gray">
          <a:xfrm>
            <a:off x="7584308" y="5759312"/>
            <a:ext cx="3168352" cy="270484"/>
          </a:xfrm>
          <a:prstGeom prst="rect">
            <a:avLst/>
          </a:prstGeom>
          <a:noFill/>
        </p:spPr>
        <p:txBody>
          <a:bodyPr wrap="square" lIns="72000" tIns="72000" rIns="72000" bIns="72000" rtlCol="0">
            <a:noAutofit/>
          </a:bodyPr>
          <a:lstStyle/>
          <a:p>
            <a:pPr algn="r"/>
            <a:r>
              <a:rPr lang="de-CH" sz="800" i="1" dirty="0">
                <a:solidFill>
                  <a:schemeClr val="accent3"/>
                </a:solidFill>
              </a:rPr>
              <a:t> n = 1207     Sources : </a:t>
            </a:r>
            <a:r>
              <a:rPr lang="de-CH" sz="800" i="1" dirty="0" err="1">
                <a:solidFill>
                  <a:schemeClr val="accent3"/>
                </a:solidFill>
              </a:rPr>
              <a:t>Etude</a:t>
            </a:r>
            <a:r>
              <a:rPr lang="de-CH" sz="800" i="1" dirty="0">
                <a:solidFill>
                  <a:schemeClr val="accent3"/>
                </a:solidFill>
              </a:rPr>
              <a:t> </a:t>
            </a:r>
            <a:r>
              <a:rPr lang="de-CH" sz="800" i="1" dirty="0" err="1">
                <a:solidFill>
                  <a:schemeClr val="accent3"/>
                </a:solidFill>
              </a:rPr>
              <a:t>Hear</a:t>
            </a:r>
            <a:r>
              <a:rPr sz="800" i="1" dirty="0">
                <a:solidFill>
                  <a:schemeClr val="accent3"/>
                </a:solidFill>
              </a:rPr>
              <a:t> </a:t>
            </a:r>
            <a:r>
              <a:rPr lang="de-CH" sz="800" i="1" dirty="0" err="1">
                <a:solidFill>
                  <a:schemeClr val="accent3"/>
                </a:solidFill>
              </a:rPr>
              <a:t>the</a:t>
            </a:r>
            <a:r>
              <a:rPr lang="de-CH" sz="800" i="1" dirty="0">
                <a:solidFill>
                  <a:schemeClr val="accent3"/>
                </a:solidFill>
              </a:rPr>
              <a:t> World, 2011. </a:t>
            </a:r>
          </a:p>
        </p:txBody>
      </p:sp>
      <p:sp>
        <p:nvSpPr>
          <p:cNvPr id="7" name="Ellipse 6">
            <a:extLst>
              <a:ext uri="{FF2B5EF4-FFF2-40B4-BE49-F238E27FC236}">
                <a16:creationId xmlns:a16="http://schemas.microsoft.com/office/drawing/2014/main" id="{B3D1398A-F3B7-481E-846E-3B8BCF59D4F5}"/>
              </a:ext>
            </a:extLst>
          </p:cNvPr>
          <p:cNvSpPr/>
          <p:nvPr/>
        </p:nvSpPr>
        <p:spPr bwMode="gray">
          <a:xfrm>
            <a:off x="2209244" y="1847055"/>
            <a:ext cx="2921000" cy="2921000"/>
          </a:xfrm>
          <a:prstGeom prst="ellipse">
            <a:avLst/>
          </a:prstGeom>
          <a:solidFill>
            <a:srgbClr val="A4576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lgn="ctr">
              <a:spcBef>
                <a:spcPts val="300"/>
              </a:spcBef>
              <a:spcAft>
                <a:spcPts val="300"/>
              </a:spcAft>
              <a:buClr>
                <a:schemeClr val="bg1"/>
              </a:buClr>
              <a:buSzPct val="80000"/>
            </a:pPr>
            <a:r>
              <a:rPr lang="fr-FR" sz="3600" b="1" dirty="0">
                <a:latin typeface="Arial" pitchFamily="34" charset="0"/>
              </a:rPr>
              <a:t>61,3 %</a:t>
            </a:r>
          </a:p>
          <a:p>
            <a:pPr algn="ctr">
              <a:spcBef>
                <a:spcPts val="300"/>
              </a:spcBef>
              <a:spcAft>
                <a:spcPts val="300"/>
              </a:spcAft>
              <a:buClr>
                <a:schemeClr val="bg1"/>
              </a:buClr>
              <a:buSzPct val="80000"/>
            </a:pPr>
            <a:r>
              <a:rPr lang="fr-FR" sz="2000" b="1" i="1" dirty="0">
                <a:latin typeface="Arial" pitchFamily="34" charset="0"/>
              </a:rPr>
              <a:t>« </a:t>
            </a:r>
            <a:r>
              <a:rPr lang="fr-FR" b="1" i="1" dirty="0">
                <a:latin typeface="Arial" pitchFamily="34" charset="0"/>
              </a:rPr>
              <a:t>Les aides 	auditives</a:t>
            </a:r>
            <a:r>
              <a:rPr lang="fr-FR" dirty="0"/>
              <a:t> </a:t>
            </a:r>
            <a:br>
              <a:rPr lang="fr-FR" dirty="0"/>
            </a:br>
            <a:r>
              <a:rPr lang="fr-FR" b="1" i="1" dirty="0">
                <a:latin typeface="Arial" pitchFamily="34" charset="0"/>
              </a:rPr>
              <a:t>sont</a:t>
            </a:r>
            <a:r>
              <a:rPr lang="fr-FR" dirty="0"/>
              <a:t> </a:t>
            </a:r>
            <a:r>
              <a:rPr lang="fr-FR" b="1" i="1" dirty="0">
                <a:latin typeface="Arial" pitchFamily="34" charset="0"/>
              </a:rPr>
              <a:t>trop chères. »</a:t>
            </a:r>
          </a:p>
        </p:txBody>
      </p:sp>
      <p:sp>
        <p:nvSpPr>
          <p:cNvPr id="8" name="Ellipse 7">
            <a:extLst>
              <a:ext uri="{FF2B5EF4-FFF2-40B4-BE49-F238E27FC236}">
                <a16:creationId xmlns:a16="http://schemas.microsoft.com/office/drawing/2014/main" id="{1478B3C7-6C85-4477-A3C6-E94E61F4759C}"/>
              </a:ext>
            </a:extLst>
          </p:cNvPr>
          <p:cNvSpPr/>
          <p:nvPr/>
        </p:nvSpPr>
        <p:spPr bwMode="gray">
          <a:xfrm>
            <a:off x="5424068" y="1966434"/>
            <a:ext cx="1836204" cy="1795109"/>
          </a:xfrm>
          <a:prstGeom prst="ellipse">
            <a:avLst/>
          </a:prstGeom>
          <a:solidFill>
            <a:srgbClr val="C2C3A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spcBef>
                <a:spcPts val="300"/>
              </a:spcBef>
              <a:spcAft>
                <a:spcPts val="300"/>
              </a:spcAft>
              <a:buClr>
                <a:schemeClr val="bg1"/>
              </a:buClr>
              <a:buSzPct val="80000"/>
            </a:pPr>
            <a:r>
              <a:rPr lang="de-DE" sz="2800" b="1" dirty="0">
                <a:latin typeface="Arial" pitchFamily="34" charset="0"/>
              </a:rPr>
              <a:t>19,9 %</a:t>
            </a:r>
          </a:p>
        </p:txBody>
      </p:sp>
      <p:sp>
        <p:nvSpPr>
          <p:cNvPr id="9" name="Ellipse 8">
            <a:extLst>
              <a:ext uri="{FF2B5EF4-FFF2-40B4-BE49-F238E27FC236}">
                <a16:creationId xmlns:a16="http://schemas.microsoft.com/office/drawing/2014/main" id="{76AE7D1D-1979-4BCB-95BA-372AF72B5615}"/>
              </a:ext>
            </a:extLst>
          </p:cNvPr>
          <p:cNvSpPr/>
          <p:nvPr/>
        </p:nvSpPr>
        <p:spPr bwMode="gray">
          <a:xfrm>
            <a:off x="8298864" y="3371675"/>
            <a:ext cx="1543080" cy="1543080"/>
          </a:xfrm>
          <a:prstGeom prst="ellipse">
            <a:avLst/>
          </a:prstGeom>
          <a:solidFill>
            <a:srgbClr val="668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buClr>
                <a:schemeClr val="bg1"/>
              </a:buClr>
              <a:buSzPct val="80000"/>
            </a:pPr>
            <a:r>
              <a:rPr lang="de-DE" sz="2800" b="1" dirty="0">
                <a:latin typeface="Arial" pitchFamily="34" charset="0"/>
              </a:rPr>
              <a:t>17,4 %</a:t>
            </a:r>
            <a:endParaRPr lang="fr-FR" sz="2800" b="1" dirty="0">
              <a:latin typeface="Arial" pitchFamily="34" charset="0"/>
              <a:cs typeface="Arial" pitchFamily="34" charset="0"/>
            </a:endParaRPr>
          </a:p>
        </p:txBody>
      </p:sp>
      <p:sp>
        <p:nvSpPr>
          <p:cNvPr id="10" name="Ellipse 9">
            <a:extLst>
              <a:ext uri="{FF2B5EF4-FFF2-40B4-BE49-F238E27FC236}">
                <a16:creationId xmlns:a16="http://schemas.microsoft.com/office/drawing/2014/main" id="{F2065272-BEA8-4133-80AB-0789FD133C58}"/>
              </a:ext>
            </a:extLst>
          </p:cNvPr>
          <p:cNvSpPr/>
          <p:nvPr/>
        </p:nvSpPr>
        <p:spPr bwMode="gray">
          <a:xfrm>
            <a:off x="4386024" y="4411835"/>
            <a:ext cx="1245840" cy="1245840"/>
          </a:xfrm>
          <a:prstGeom prst="ellipse">
            <a:avLst/>
          </a:prstGeom>
          <a:solidFill>
            <a:srgbClr val="D9B4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buClr>
                <a:schemeClr val="bg1"/>
              </a:buClr>
              <a:buSzPct val="80000"/>
            </a:pPr>
            <a:r>
              <a:rPr lang="de-DE" sz="2800" b="1" dirty="0">
                <a:latin typeface="Arial" pitchFamily="34" charset="0"/>
              </a:rPr>
              <a:t>11,1 %</a:t>
            </a:r>
            <a:endParaRPr lang="fr-FR" sz="2800" b="1" dirty="0">
              <a:latin typeface="Arial" pitchFamily="34" charset="0"/>
              <a:cs typeface="Arial" pitchFamily="34" charset="0"/>
            </a:endParaRPr>
          </a:p>
        </p:txBody>
      </p:sp>
      <p:sp>
        <p:nvSpPr>
          <p:cNvPr id="11" name="Textfeld 10">
            <a:extLst>
              <a:ext uri="{FF2B5EF4-FFF2-40B4-BE49-F238E27FC236}">
                <a16:creationId xmlns:a16="http://schemas.microsoft.com/office/drawing/2014/main" id="{9F85311C-D52D-4A6A-9AE5-6343B734A898}"/>
              </a:ext>
            </a:extLst>
          </p:cNvPr>
          <p:cNvSpPr txBox="1"/>
          <p:nvPr/>
        </p:nvSpPr>
        <p:spPr bwMode="gray">
          <a:xfrm>
            <a:off x="7402308" y="2314364"/>
            <a:ext cx="2416584" cy="624892"/>
          </a:xfrm>
          <a:prstGeom prst="rect">
            <a:avLst/>
          </a:prstGeom>
        </p:spPr>
        <p:txBody>
          <a:bodyPr vert="horz" wrap="square" lIns="0" tIns="0" rIns="0" bIns="0" rtlCol="0">
            <a:noAutofit/>
          </a:bodyPr>
          <a:lstStyle/>
          <a:p>
            <a:r>
              <a:rPr lang="de-DE" sz="1400" i="1" dirty="0"/>
              <a:t>« J'aurais</a:t>
            </a:r>
            <a:r>
              <a:rPr sz="1400" dirty="0"/>
              <a:t> </a:t>
            </a:r>
            <a:r>
              <a:rPr lang="de-DE" sz="1400" i="1" dirty="0"/>
              <a:t>vraiment</a:t>
            </a:r>
            <a:r>
              <a:rPr sz="1400" dirty="0"/>
              <a:t> </a:t>
            </a:r>
            <a:r>
              <a:rPr lang="de-DE" sz="1400" i="1" dirty="0"/>
              <a:t>honte</a:t>
            </a:r>
            <a:r>
              <a:rPr sz="1400" dirty="0"/>
              <a:t> </a:t>
            </a:r>
            <a:r>
              <a:rPr lang="de-DE" sz="1400" i="1" dirty="0"/>
              <a:t>de</a:t>
            </a:r>
            <a:r>
              <a:rPr sz="1400" dirty="0"/>
              <a:t> </a:t>
            </a:r>
            <a:r>
              <a:rPr lang="de-DE" sz="1400" i="1" dirty="0"/>
              <a:t>porter une aide auditive. »</a:t>
            </a:r>
          </a:p>
        </p:txBody>
      </p:sp>
      <p:sp>
        <p:nvSpPr>
          <p:cNvPr id="12" name="Textfeld 11">
            <a:extLst>
              <a:ext uri="{FF2B5EF4-FFF2-40B4-BE49-F238E27FC236}">
                <a16:creationId xmlns:a16="http://schemas.microsoft.com/office/drawing/2014/main" id="{6562B5D8-0753-45A6-9CE7-340DDBE352B4}"/>
              </a:ext>
            </a:extLst>
          </p:cNvPr>
          <p:cNvSpPr txBox="1"/>
          <p:nvPr/>
        </p:nvSpPr>
        <p:spPr bwMode="gray">
          <a:xfrm>
            <a:off x="5743788" y="4768055"/>
            <a:ext cx="2416584" cy="901701"/>
          </a:xfrm>
          <a:prstGeom prst="rect">
            <a:avLst/>
          </a:prstGeom>
        </p:spPr>
        <p:txBody>
          <a:bodyPr vert="horz" wrap="square" lIns="0" tIns="0" rIns="0" bIns="0" rtlCol="0">
            <a:noAutofit/>
          </a:bodyPr>
          <a:lstStyle/>
          <a:p>
            <a:r>
              <a:rPr lang="de-DE" sz="1400" i="1" dirty="0"/>
              <a:t>« Je</a:t>
            </a:r>
            <a:r>
              <a:rPr sz="1400" dirty="0"/>
              <a:t> </a:t>
            </a:r>
            <a:r>
              <a:rPr lang="de-DE" sz="1400" i="1" dirty="0"/>
              <a:t>voudrais</a:t>
            </a:r>
            <a:r>
              <a:rPr sz="1400" dirty="0"/>
              <a:t> </a:t>
            </a:r>
            <a:r>
              <a:rPr lang="de-DE" sz="1400" i="1" dirty="0"/>
              <a:t>éviter les </a:t>
            </a:r>
            <a:r>
              <a:rPr lang="de-DE" sz="1400" i="1" dirty="0" err="1"/>
              <a:t>réactions</a:t>
            </a:r>
            <a:r>
              <a:rPr lang="de-DE" sz="1400" i="1" dirty="0"/>
              <a:t> </a:t>
            </a:r>
            <a:r>
              <a:rPr lang="de-DE" sz="1400" i="1" dirty="0" err="1"/>
              <a:t>négatives</a:t>
            </a:r>
            <a:r>
              <a:rPr sz="1400" dirty="0"/>
              <a:t> </a:t>
            </a:r>
            <a:r>
              <a:rPr lang="de-DE" sz="1400" i="1" dirty="0"/>
              <a:t>des</a:t>
            </a:r>
            <a:r>
              <a:rPr sz="1400" dirty="0"/>
              <a:t> </a:t>
            </a:r>
            <a:r>
              <a:rPr lang="de-DE" sz="1400" i="1" dirty="0"/>
              <a:t>autres</a:t>
            </a:r>
            <a:r>
              <a:rPr sz="1400" dirty="0"/>
              <a:t> </a:t>
            </a:r>
            <a:r>
              <a:rPr lang="de-DE" sz="1400" i="1" dirty="0"/>
              <a:t>personnes. »</a:t>
            </a:r>
          </a:p>
        </p:txBody>
      </p:sp>
      <p:sp>
        <p:nvSpPr>
          <p:cNvPr id="13" name="Textfeld 12">
            <a:extLst>
              <a:ext uri="{FF2B5EF4-FFF2-40B4-BE49-F238E27FC236}">
                <a16:creationId xmlns:a16="http://schemas.microsoft.com/office/drawing/2014/main" id="{01F94126-8069-4EDD-99D7-BBB2F80E6DD0}"/>
              </a:ext>
            </a:extLst>
          </p:cNvPr>
          <p:cNvSpPr txBox="1"/>
          <p:nvPr/>
        </p:nvSpPr>
        <p:spPr bwMode="gray">
          <a:xfrm>
            <a:off x="4818198" y="3876464"/>
            <a:ext cx="3370572" cy="624892"/>
          </a:xfrm>
          <a:prstGeom prst="rect">
            <a:avLst/>
          </a:prstGeom>
        </p:spPr>
        <p:txBody>
          <a:bodyPr vert="horz" wrap="square" lIns="0" tIns="0" rIns="0" bIns="0" rtlCol="0">
            <a:noAutofit/>
          </a:bodyPr>
          <a:lstStyle/>
          <a:p>
            <a:pPr algn="r"/>
            <a:r>
              <a:rPr lang="de-DE" sz="1400" i="1" dirty="0"/>
              <a:t>« Je ne</a:t>
            </a:r>
            <a:r>
              <a:rPr sz="1400" dirty="0"/>
              <a:t> </a:t>
            </a:r>
            <a:r>
              <a:rPr lang="de-DE" sz="1400" i="1" dirty="0"/>
              <a:t>pense </a:t>
            </a:r>
            <a:r>
              <a:rPr lang="de-DE" sz="1400" i="1" dirty="0" err="1"/>
              <a:t>pas</a:t>
            </a:r>
            <a:r>
              <a:rPr lang="de-DE" sz="1400" i="1" dirty="0"/>
              <a:t> </a:t>
            </a:r>
            <a:r>
              <a:rPr lang="de-DE" sz="1400" i="1" dirty="0" err="1"/>
              <a:t>qu'une</a:t>
            </a:r>
            <a:r>
              <a:rPr lang="de-DE" sz="1400" i="1" dirty="0"/>
              <a:t> </a:t>
            </a:r>
            <a:r>
              <a:rPr lang="de-DE" sz="1400" i="1" dirty="0" err="1"/>
              <a:t>aide</a:t>
            </a:r>
            <a:r>
              <a:rPr lang="de-DE" sz="1400" i="1" dirty="0"/>
              <a:t> </a:t>
            </a:r>
            <a:br>
              <a:rPr lang="de-DE" sz="1400" i="1" dirty="0"/>
            </a:br>
            <a:r>
              <a:rPr lang="de-DE" sz="1400" i="1" dirty="0"/>
              <a:t>auditive</a:t>
            </a:r>
            <a:r>
              <a:rPr sz="1400" dirty="0"/>
              <a:t> </a:t>
            </a:r>
            <a:r>
              <a:rPr lang="de-DE" sz="1400" i="1" dirty="0"/>
              <a:t>soit</a:t>
            </a:r>
            <a:r>
              <a:rPr sz="1400" dirty="0"/>
              <a:t> </a:t>
            </a:r>
            <a:r>
              <a:rPr lang="de-DE" sz="1400" i="1" dirty="0"/>
              <a:t>vraiment</a:t>
            </a:r>
            <a:r>
              <a:rPr sz="1400" dirty="0"/>
              <a:t> </a:t>
            </a:r>
            <a:r>
              <a:rPr lang="de-DE" sz="1400" i="1" dirty="0"/>
              <a:t>utile. »</a:t>
            </a:r>
          </a:p>
        </p:txBody>
      </p:sp>
    </p:spTree>
    <p:extLst>
      <p:ext uri="{BB962C8B-B14F-4D97-AF65-F5344CB8AC3E}">
        <p14:creationId xmlns:p14="http://schemas.microsoft.com/office/powerpoint/2010/main" val="25011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par>
                          <p:cTn id="17" fill="hold">
                            <p:stCondLst>
                              <p:cond delay="2000"/>
                            </p:stCondLst>
                            <p:childTnLst>
                              <p:par>
                                <p:cTn id="18" presetID="2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par>
                          <p:cTn id="25" fill="hold">
                            <p:stCondLst>
                              <p:cond delay="3000"/>
                            </p:stCondLst>
                            <p:childTnLst>
                              <p:par>
                                <p:cTn id="26" presetID="2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C71AC4D-33ED-4A82-8343-35A4D53D9CCF}"/>
              </a:ext>
            </a:extLst>
          </p:cNvPr>
          <p:cNvSpPr>
            <a:spLocks noGrp="1"/>
          </p:cNvSpPr>
          <p:nvPr>
            <p:ph type="title"/>
          </p:nvPr>
        </p:nvSpPr>
        <p:spPr/>
        <p:txBody>
          <a:bodyPr/>
          <a:lstStyle/>
          <a:p>
            <a:r>
              <a:rPr lang="fr-FR" dirty="0"/>
              <a:t>Les médecins ont un rôle important lorsqu’il s’agit d’encourager les patients concernés par une perte auditive</a:t>
            </a:r>
          </a:p>
        </p:txBody>
      </p:sp>
      <p:sp>
        <p:nvSpPr>
          <p:cNvPr id="4" name="Espace réservé de la date 3">
            <a:extLst>
              <a:ext uri="{FF2B5EF4-FFF2-40B4-BE49-F238E27FC236}">
                <a16:creationId xmlns:a16="http://schemas.microsoft.com/office/drawing/2014/main" id="{DF0714B1-4713-47CD-BFD7-802E5B9E7405}"/>
              </a:ext>
            </a:extLst>
          </p:cNvPr>
          <p:cNvSpPr>
            <a:spLocks noGrp="1"/>
          </p:cNvSpPr>
          <p:nvPr>
            <p:ph type="dt" sz="half" idx="15"/>
          </p:nvPr>
        </p:nvSpPr>
        <p:spPr/>
        <p:txBody>
          <a:bodyPr/>
          <a:lstStyle/>
          <a:p>
            <a:fld id="{5F8E6905-9598-4E2D-99F3-627D93731CB9}" type="datetime1">
              <a:rPr lang="fr-FR" smtClean="0"/>
              <a:t>05/11/2020</a:t>
            </a:fld>
            <a:endParaRPr lang="fr-FR"/>
          </a:p>
        </p:txBody>
      </p:sp>
      <p:sp>
        <p:nvSpPr>
          <p:cNvPr id="5" name="Espace réservé du numéro de diapositive 4">
            <a:extLst>
              <a:ext uri="{FF2B5EF4-FFF2-40B4-BE49-F238E27FC236}">
                <a16:creationId xmlns:a16="http://schemas.microsoft.com/office/drawing/2014/main" id="{317DEEED-AE6B-4AA1-986B-5F1BDDF82653}"/>
              </a:ext>
            </a:extLst>
          </p:cNvPr>
          <p:cNvSpPr>
            <a:spLocks noGrp="1"/>
          </p:cNvSpPr>
          <p:nvPr>
            <p:ph type="sldNum" sz="quarter" idx="17"/>
          </p:nvPr>
        </p:nvSpPr>
        <p:spPr/>
        <p:txBody>
          <a:bodyPr/>
          <a:lstStyle/>
          <a:p>
            <a:fld id="{F1FA75FB-747D-4209-99F2-CB63BD33520A}" type="slidenum">
              <a:rPr lang="fr-FR" smtClean="0"/>
              <a:t>25</a:t>
            </a:fld>
            <a:endParaRPr lang="fr-FR"/>
          </a:p>
        </p:txBody>
      </p:sp>
      <p:sp>
        <p:nvSpPr>
          <p:cNvPr id="6" name="Textplatzhalter 2">
            <a:extLst>
              <a:ext uri="{FF2B5EF4-FFF2-40B4-BE49-F238E27FC236}">
                <a16:creationId xmlns:a16="http://schemas.microsoft.com/office/drawing/2014/main" id="{2C460D4E-A263-4F29-9C2B-475800482203}"/>
              </a:ext>
            </a:extLst>
          </p:cNvPr>
          <p:cNvSpPr txBox="1">
            <a:spLocks/>
          </p:cNvSpPr>
          <p:nvPr/>
        </p:nvSpPr>
        <p:spPr bwMode="gray">
          <a:xfrm>
            <a:off x="2144687" y="1520788"/>
            <a:ext cx="5441069" cy="685800"/>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Les </a:t>
            </a:r>
            <a:r>
              <a:rPr lang="en-US" dirty="0" err="1"/>
              <a:t>conseils</a:t>
            </a:r>
            <a:r>
              <a:rPr lang="en-US" dirty="0"/>
              <a:t> du </a:t>
            </a:r>
            <a:r>
              <a:rPr lang="en-US" dirty="0" err="1"/>
              <a:t>médecin</a:t>
            </a:r>
            <a:r>
              <a:rPr lang="en-US" dirty="0"/>
              <a:t> </a:t>
            </a:r>
            <a:r>
              <a:rPr lang="en-US" b="1" dirty="0" err="1">
                <a:solidFill>
                  <a:srgbClr val="8D2D43"/>
                </a:solidFill>
              </a:rPr>
              <a:t>multiplient</a:t>
            </a:r>
            <a:r>
              <a:rPr lang="en-US" b="1" dirty="0">
                <a:solidFill>
                  <a:srgbClr val="8D2D43"/>
                </a:solidFill>
              </a:rPr>
              <a:t> par 5</a:t>
            </a:r>
            <a:r>
              <a:rPr lang="en-US" dirty="0"/>
              <a:t> les </a:t>
            </a:r>
            <a:r>
              <a:rPr lang="en-US" dirty="0" err="1"/>
              <a:t>probabilités</a:t>
            </a:r>
            <a:r>
              <a:rPr lang="en-US" dirty="0"/>
              <a:t> du patient </a:t>
            </a:r>
            <a:r>
              <a:rPr lang="en-US" dirty="0" err="1"/>
              <a:t>d'accepter</a:t>
            </a:r>
            <a:r>
              <a:rPr lang="en-US" dirty="0"/>
              <a:t> </a:t>
            </a:r>
            <a:r>
              <a:rPr lang="en-US" dirty="0" err="1"/>
              <a:t>une</a:t>
            </a:r>
            <a:r>
              <a:rPr lang="en-US" dirty="0"/>
              <a:t> aide auditive</a:t>
            </a:r>
          </a:p>
        </p:txBody>
      </p:sp>
      <p:sp>
        <p:nvSpPr>
          <p:cNvPr id="7" name="TextBox 4">
            <a:extLst>
              <a:ext uri="{FF2B5EF4-FFF2-40B4-BE49-F238E27FC236}">
                <a16:creationId xmlns:a16="http://schemas.microsoft.com/office/drawing/2014/main" id="{A0F37C05-C4CB-4075-8839-858A150C50B7}"/>
              </a:ext>
            </a:extLst>
          </p:cNvPr>
          <p:cNvSpPr txBox="1"/>
          <p:nvPr/>
        </p:nvSpPr>
        <p:spPr bwMode="gray">
          <a:xfrm>
            <a:off x="1994822" y="5895366"/>
            <a:ext cx="7602694" cy="268513"/>
          </a:xfrm>
          <a:prstGeom prst="rect">
            <a:avLst/>
          </a:prstGeom>
          <a:noFill/>
        </p:spPr>
        <p:txBody>
          <a:bodyPr wrap="square" lIns="72000" tIns="72000" rIns="72000" bIns="72000" rtlCol="0">
            <a:noAutofit/>
          </a:bodyPr>
          <a:lstStyle>
            <a:defPPr>
              <a:defRPr lang="en-US"/>
            </a:defPPr>
            <a:lvl1pPr algn="r">
              <a:defRPr sz="1000">
                <a:solidFill>
                  <a:schemeClr val="tx2"/>
                </a:solidFill>
              </a:defRPr>
            </a:lvl1pPr>
          </a:lstStyle>
          <a:p>
            <a:r>
              <a:rPr sz="800" i="1" dirty="0">
                <a:solidFill>
                  <a:schemeClr val="accent3"/>
                </a:solidFill>
              </a:rPr>
              <a:t>Source : Kochkin S. BHI physician found to increase use of hearing healthcare. The Hearing Journal. 2004; 57(8).</a:t>
            </a:r>
          </a:p>
        </p:txBody>
      </p:sp>
      <p:grpSp>
        <p:nvGrpSpPr>
          <p:cNvPr id="8" name="Gruppieren 49">
            <a:extLst>
              <a:ext uri="{FF2B5EF4-FFF2-40B4-BE49-F238E27FC236}">
                <a16:creationId xmlns:a16="http://schemas.microsoft.com/office/drawing/2014/main" id="{56FB46CF-74C3-4355-BD04-758AC26C2733}"/>
              </a:ext>
            </a:extLst>
          </p:cNvPr>
          <p:cNvGrpSpPr/>
          <p:nvPr/>
        </p:nvGrpSpPr>
        <p:grpSpPr bwMode="gray">
          <a:xfrm>
            <a:off x="2266170" y="2764305"/>
            <a:ext cx="1132026" cy="2704289"/>
            <a:chOff x="2266170" y="3287949"/>
            <a:chExt cx="1132026" cy="2704289"/>
          </a:xfrm>
        </p:grpSpPr>
        <p:sp>
          <p:nvSpPr>
            <p:cNvPr id="9" name="Freeform 730">
              <a:extLst>
                <a:ext uri="{FF2B5EF4-FFF2-40B4-BE49-F238E27FC236}">
                  <a16:creationId xmlns:a16="http://schemas.microsoft.com/office/drawing/2014/main" id="{F2E26C95-317C-42B3-8B7C-E0EBBA20B590}"/>
                </a:ext>
              </a:extLst>
            </p:cNvPr>
            <p:cNvSpPr>
              <a:spLocks noEditPoints="1"/>
            </p:cNvSpPr>
            <p:nvPr/>
          </p:nvSpPr>
          <p:spPr bwMode="gray">
            <a:xfrm flipH="1">
              <a:off x="2266170" y="3287949"/>
              <a:ext cx="1132026" cy="2704289"/>
            </a:xfrm>
            <a:custGeom>
              <a:avLst/>
              <a:gdLst>
                <a:gd name="T0" fmla="*/ 149 w 179"/>
                <a:gd name="T1" fmla="*/ 90 h 428"/>
                <a:gd name="T2" fmla="*/ 121 w 179"/>
                <a:gd name="T3" fmla="*/ 62 h 428"/>
                <a:gd name="T4" fmla="*/ 98 w 179"/>
                <a:gd name="T5" fmla="*/ 54 h 428"/>
                <a:gd name="T6" fmla="*/ 96 w 179"/>
                <a:gd name="T7" fmla="*/ 47 h 428"/>
                <a:gd name="T8" fmla="*/ 100 w 179"/>
                <a:gd name="T9" fmla="*/ 37 h 428"/>
                <a:gd name="T10" fmla="*/ 102 w 179"/>
                <a:gd name="T11" fmla="*/ 27 h 428"/>
                <a:gd name="T12" fmla="*/ 102 w 179"/>
                <a:gd name="T13" fmla="*/ 18 h 428"/>
                <a:gd name="T14" fmla="*/ 102 w 179"/>
                <a:gd name="T15" fmla="*/ 16 h 428"/>
                <a:gd name="T16" fmla="*/ 97 w 179"/>
                <a:gd name="T17" fmla="*/ 10 h 428"/>
                <a:gd name="T18" fmla="*/ 94 w 179"/>
                <a:gd name="T19" fmla="*/ 7 h 428"/>
                <a:gd name="T20" fmla="*/ 89 w 179"/>
                <a:gd name="T21" fmla="*/ 3 h 428"/>
                <a:gd name="T22" fmla="*/ 80 w 179"/>
                <a:gd name="T23" fmla="*/ 0 h 428"/>
                <a:gd name="T24" fmla="*/ 63 w 179"/>
                <a:gd name="T25" fmla="*/ 8 h 428"/>
                <a:gd name="T26" fmla="*/ 61 w 179"/>
                <a:gd name="T27" fmla="*/ 7 h 428"/>
                <a:gd name="T28" fmla="*/ 59 w 179"/>
                <a:gd name="T29" fmla="*/ 8 h 428"/>
                <a:gd name="T30" fmla="*/ 56 w 179"/>
                <a:gd name="T31" fmla="*/ 8 h 428"/>
                <a:gd name="T32" fmla="*/ 56 w 179"/>
                <a:gd name="T33" fmla="*/ 14 h 428"/>
                <a:gd name="T34" fmla="*/ 56 w 179"/>
                <a:gd name="T35" fmla="*/ 21 h 428"/>
                <a:gd name="T36" fmla="*/ 59 w 179"/>
                <a:gd name="T37" fmla="*/ 28 h 428"/>
                <a:gd name="T38" fmla="*/ 62 w 179"/>
                <a:gd name="T39" fmla="*/ 17 h 428"/>
                <a:gd name="T40" fmla="*/ 62 w 179"/>
                <a:gd name="T41" fmla="*/ 47 h 428"/>
                <a:gd name="T42" fmla="*/ 55 w 179"/>
                <a:gd name="T43" fmla="*/ 66 h 428"/>
                <a:gd name="T44" fmla="*/ 21 w 179"/>
                <a:gd name="T45" fmla="*/ 85 h 428"/>
                <a:gd name="T46" fmla="*/ 4 w 179"/>
                <a:gd name="T47" fmla="*/ 84 h 428"/>
                <a:gd name="T48" fmla="*/ 4 w 179"/>
                <a:gd name="T49" fmla="*/ 92 h 428"/>
                <a:gd name="T50" fmla="*/ 12 w 179"/>
                <a:gd name="T51" fmla="*/ 102 h 428"/>
                <a:gd name="T52" fmla="*/ 20 w 179"/>
                <a:gd name="T53" fmla="*/ 117 h 428"/>
                <a:gd name="T54" fmla="*/ 49 w 179"/>
                <a:gd name="T55" fmla="*/ 143 h 428"/>
                <a:gd name="T56" fmla="*/ 53 w 179"/>
                <a:gd name="T57" fmla="*/ 230 h 428"/>
                <a:gd name="T58" fmla="*/ 69 w 179"/>
                <a:gd name="T59" fmla="*/ 367 h 428"/>
                <a:gd name="T60" fmla="*/ 68 w 179"/>
                <a:gd name="T61" fmla="*/ 395 h 428"/>
                <a:gd name="T62" fmla="*/ 62 w 179"/>
                <a:gd name="T63" fmla="*/ 407 h 428"/>
                <a:gd name="T64" fmla="*/ 45 w 179"/>
                <a:gd name="T65" fmla="*/ 415 h 428"/>
                <a:gd name="T66" fmla="*/ 37 w 179"/>
                <a:gd name="T67" fmla="*/ 425 h 428"/>
                <a:gd name="T68" fmla="*/ 86 w 179"/>
                <a:gd name="T69" fmla="*/ 420 h 428"/>
                <a:gd name="T70" fmla="*/ 107 w 179"/>
                <a:gd name="T71" fmla="*/ 419 h 428"/>
                <a:gd name="T72" fmla="*/ 103 w 179"/>
                <a:gd name="T73" fmla="*/ 391 h 428"/>
                <a:gd name="T74" fmla="*/ 102 w 179"/>
                <a:gd name="T75" fmla="*/ 315 h 428"/>
                <a:gd name="T76" fmla="*/ 114 w 179"/>
                <a:gd name="T77" fmla="*/ 389 h 428"/>
                <a:gd name="T78" fmla="*/ 115 w 179"/>
                <a:gd name="T79" fmla="*/ 412 h 428"/>
                <a:gd name="T80" fmla="*/ 117 w 179"/>
                <a:gd name="T81" fmla="*/ 427 h 428"/>
                <a:gd name="T82" fmla="*/ 148 w 179"/>
                <a:gd name="T83" fmla="*/ 426 h 428"/>
                <a:gd name="T84" fmla="*/ 142 w 179"/>
                <a:gd name="T85" fmla="*/ 413 h 428"/>
                <a:gd name="T86" fmla="*/ 145 w 179"/>
                <a:gd name="T87" fmla="*/ 380 h 428"/>
                <a:gd name="T88" fmla="*/ 139 w 179"/>
                <a:gd name="T89" fmla="*/ 310 h 428"/>
                <a:gd name="T90" fmla="*/ 130 w 179"/>
                <a:gd name="T91" fmla="*/ 214 h 428"/>
                <a:gd name="T92" fmla="*/ 129 w 179"/>
                <a:gd name="T93" fmla="*/ 168 h 428"/>
                <a:gd name="T94" fmla="*/ 162 w 179"/>
                <a:gd name="T95" fmla="*/ 142 h 428"/>
                <a:gd name="T96" fmla="*/ 7 w 179"/>
                <a:gd name="T97" fmla="*/ 89 h 428"/>
                <a:gd name="T98" fmla="*/ 147 w 179"/>
                <a:gd name="T99" fmla="*/ 124 h 428"/>
                <a:gd name="T100" fmla="*/ 128 w 179"/>
                <a:gd name="T101" fmla="*/ 142 h 428"/>
                <a:gd name="T102" fmla="*/ 130 w 179"/>
                <a:gd name="T103" fmla="*/ 114 h 428"/>
                <a:gd name="T104" fmla="*/ 147 w 179"/>
                <a:gd name="T105" fmla="*/ 12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 h="428">
                  <a:moveTo>
                    <a:pt x="172" y="108"/>
                  </a:moveTo>
                  <a:cubicBezTo>
                    <a:pt x="169" y="104"/>
                    <a:pt x="165" y="100"/>
                    <a:pt x="161" y="97"/>
                  </a:cubicBezTo>
                  <a:cubicBezTo>
                    <a:pt x="158" y="93"/>
                    <a:pt x="154" y="91"/>
                    <a:pt x="149" y="90"/>
                  </a:cubicBezTo>
                  <a:cubicBezTo>
                    <a:pt x="145" y="88"/>
                    <a:pt x="141" y="84"/>
                    <a:pt x="138" y="80"/>
                  </a:cubicBezTo>
                  <a:cubicBezTo>
                    <a:pt x="136" y="76"/>
                    <a:pt x="135" y="72"/>
                    <a:pt x="132" y="69"/>
                  </a:cubicBezTo>
                  <a:cubicBezTo>
                    <a:pt x="129" y="66"/>
                    <a:pt x="125" y="63"/>
                    <a:pt x="121" y="62"/>
                  </a:cubicBezTo>
                  <a:cubicBezTo>
                    <a:pt x="117" y="60"/>
                    <a:pt x="112" y="60"/>
                    <a:pt x="107" y="59"/>
                  </a:cubicBezTo>
                  <a:cubicBezTo>
                    <a:pt x="105" y="58"/>
                    <a:pt x="103" y="57"/>
                    <a:pt x="102" y="56"/>
                  </a:cubicBezTo>
                  <a:cubicBezTo>
                    <a:pt x="100" y="55"/>
                    <a:pt x="100" y="54"/>
                    <a:pt x="98" y="54"/>
                  </a:cubicBezTo>
                  <a:cubicBezTo>
                    <a:pt x="96" y="53"/>
                    <a:pt x="94" y="51"/>
                    <a:pt x="93" y="49"/>
                  </a:cubicBezTo>
                  <a:cubicBezTo>
                    <a:pt x="94" y="49"/>
                    <a:pt x="94" y="48"/>
                    <a:pt x="95" y="47"/>
                  </a:cubicBezTo>
                  <a:cubicBezTo>
                    <a:pt x="95" y="47"/>
                    <a:pt x="95" y="47"/>
                    <a:pt x="96" y="47"/>
                  </a:cubicBezTo>
                  <a:cubicBezTo>
                    <a:pt x="96" y="47"/>
                    <a:pt x="96" y="47"/>
                    <a:pt x="96" y="47"/>
                  </a:cubicBezTo>
                  <a:cubicBezTo>
                    <a:pt x="96" y="46"/>
                    <a:pt x="97" y="46"/>
                    <a:pt x="96" y="45"/>
                  </a:cubicBezTo>
                  <a:cubicBezTo>
                    <a:pt x="97" y="42"/>
                    <a:pt x="98" y="40"/>
                    <a:pt x="100" y="37"/>
                  </a:cubicBezTo>
                  <a:cubicBezTo>
                    <a:pt x="100" y="37"/>
                    <a:pt x="100" y="36"/>
                    <a:pt x="100" y="35"/>
                  </a:cubicBezTo>
                  <a:cubicBezTo>
                    <a:pt x="101" y="34"/>
                    <a:pt x="101" y="33"/>
                    <a:pt x="101" y="32"/>
                  </a:cubicBezTo>
                  <a:cubicBezTo>
                    <a:pt x="101" y="30"/>
                    <a:pt x="102" y="29"/>
                    <a:pt x="102" y="27"/>
                  </a:cubicBezTo>
                  <a:cubicBezTo>
                    <a:pt x="102" y="27"/>
                    <a:pt x="103" y="28"/>
                    <a:pt x="103" y="27"/>
                  </a:cubicBezTo>
                  <a:cubicBezTo>
                    <a:pt x="104" y="26"/>
                    <a:pt x="103" y="25"/>
                    <a:pt x="103" y="23"/>
                  </a:cubicBezTo>
                  <a:cubicBezTo>
                    <a:pt x="104" y="22"/>
                    <a:pt x="103" y="20"/>
                    <a:pt x="102" y="18"/>
                  </a:cubicBezTo>
                  <a:cubicBezTo>
                    <a:pt x="102" y="18"/>
                    <a:pt x="102" y="18"/>
                    <a:pt x="102" y="18"/>
                  </a:cubicBezTo>
                  <a:cubicBezTo>
                    <a:pt x="102" y="17"/>
                    <a:pt x="101" y="17"/>
                    <a:pt x="101" y="15"/>
                  </a:cubicBezTo>
                  <a:cubicBezTo>
                    <a:pt x="101" y="15"/>
                    <a:pt x="101" y="16"/>
                    <a:pt x="102" y="16"/>
                  </a:cubicBezTo>
                  <a:cubicBezTo>
                    <a:pt x="102" y="15"/>
                    <a:pt x="102" y="15"/>
                    <a:pt x="102" y="15"/>
                  </a:cubicBezTo>
                  <a:cubicBezTo>
                    <a:pt x="101" y="14"/>
                    <a:pt x="99" y="14"/>
                    <a:pt x="100" y="12"/>
                  </a:cubicBezTo>
                  <a:cubicBezTo>
                    <a:pt x="99" y="11"/>
                    <a:pt x="97" y="12"/>
                    <a:pt x="97" y="10"/>
                  </a:cubicBezTo>
                  <a:cubicBezTo>
                    <a:pt x="97" y="9"/>
                    <a:pt x="96" y="9"/>
                    <a:pt x="95" y="7"/>
                  </a:cubicBezTo>
                  <a:cubicBezTo>
                    <a:pt x="95" y="7"/>
                    <a:pt x="94" y="8"/>
                    <a:pt x="94" y="8"/>
                  </a:cubicBezTo>
                  <a:cubicBezTo>
                    <a:pt x="94" y="7"/>
                    <a:pt x="94" y="7"/>
                    <a:pt x="94" y="7"/>
                  </a:cubicBezTo>
                  <a:cubicBezTo>
                    <a:pt x="94" y="7"/>
                    <a:pt x="93" y="6"/>
                    <a:pt x="93" y="6"/>
                  </a:cubicBezTo>
                  <a:cubicBezTo>
                    <a:pt x="92" y="5"/>
                    <a:pt x="91" y="3"/>
                    <a:pt x="89" y="3"/>
                  </a:cubicBezTo>
                  <a:cubicBezTo>
                    <a:pt x="89" y="3"/>
                    <a:pt x="90" y="3"/>
                    <a:pt x="89" y="3"/>
                  </a:cubicBezTo>
                  <a:cubicBezTo>
                    <a:pt x="89" y="3"/>
                    <a:pt x="88" y="3"/>
                    <a:pt x="88" y="3"/>
                  </a:cubicBezTo>
                  <a:cubicBezTo>
                    <a:pt x="86" y="2"/>
                    <a:pt x="84" y="0"/>
                    <a:pt x="81" y="1"/>
                  </a:cubicBezTo>
                  <a:cubicBezTo>
                    <a:pt x="81" y="1"/>
                    <a:pt x="81" y="0"/>
                    <a:pt x="80" y="0"/>
                  </a:cubicBezTo>
                  <a:cubicBezTo>
                    <a:pt x="79" y="1"/>
                    <a:pt x="78" y="2"/>
                    <a:pt x="76" y="1"/>
                  </a:cubicBezTo>
                  <a:cubicBezTo>
                    <a:pt x="75" y="2"/>
                    <a:pt x="73" y="2"/>
                    <a:pt x="72" y="2"/>
                  </a:cubicBezTo>
                  <a:cubicBezTo>
                    <a:pt x="67" y="2"/>
                    <a:pt x="66" y="6"/>
                    <a:pt x="63" y="8"/>
                  </a:cubicBezTo>
                  <a:cubicBezTo>
                    <a:pt x="63" y="7"/>
                    <a:pt x="63" y="7"/>
                    <a:pt x="63" y="6"/>
                  </a:cubicBezTo>
                  <a:cubicBezTo>
                    <a:pt x="62" y="6"/>
                    <a:pt x="62" y="7"/>
                    <a:pt x="61" y="8"/>
                  </a:cubicBezTo>
                  <a:cubicBezTo>
                    <a:pt x="61" y="7"/>
                    <a:pt x="61" y="7"/>
                    <a:pt x="61" y="7"/>
                  </a:cubicBezTo>
                  <a:cubicBezTo>
                    <a:pt x="61" y="7"/>
                    <a:pt x="61" y="7"/>
                    <a:pt x="61" y="7"/>
                  </a:cubicBezTo>
                  <a:cubicBezTo>
                    <a:pt x="60" y="7"/>
                    <a:pt x="60" y="7"/>
                    <a:pt x="60" y="7"/>
                  </a:cubicBezTo>
                  <a:cubicBezTo>
                    <a:pt x="59" y="7"/>
                    <a:pt x="60" y="7"/>
                    <a:pt x="59" y="8"/>
                  </a:cubicBezTo>
                  <a:cubicBezTo>
                    <a:pt x="59" y="7"/>
                    <a:pt x="59" y="6"/>
                    <a:pt x="58" y="6"/>
                  </a:cubicBezTo>
                  <a:cubicBezTo>
                    <a:pt x="58" y="7"/>
                    <a:pt x="58" y="8"/>
                    <a:pt x="57" y="9"/>
                  </a:cubicBezTo>
                  <a:cubicBezTo>
                    <a:pt x="57" y="9"/>
                    <a:pt x="57" y="8"/>
                    <a:pt x="56" y="8"/>
                  </a:cubicBezTo>
                  <a:cubicBezTo>
                    <a:pt x="55" y="10"/>
                    <a:pt x="57" y="11"/>
                    <a:pt x="57" y="12"/>
                  </a:cubicBezTo>
                  <a:cubicBezTo>
                    <a:pt x="56" y="13"/>
                    <a:pt x="55" y="13"/>
                    <a:pt x="55" y="14"/>
                  </a:cubicBezTo>
                  <a:cubicBezTo>
                    <a:pt x="55" y="14"/>
                    <a:pt x="55" y="14"/>
                    <a:pt x="56" y="14"/>
                  </a:cubicBezTo>
                  <a:cubicBezTo>
                    <a:pt x="55" y="15"/>
                    <a:pt x="55" y="16"/>
                    <a:pt x="55" y="16"/>
                  </a:cubicBezTo>
                  <a:cubicBezTo>
                    <a:pt x="56" y="17"/>
                    <a:pt x="57" y="15"/>
                    <a:pt x="58" y="15"/>
                  </a:cubicBezTo>
                  <a:cubicBezTo>
                    <a:pt x="57" y="17"/>
                    <a:pt x="56" y="19"/>
                    <a:pt x="56" y="21"/>
                  </a:cubicBezTo>
                  <a:cubicBezTo>
                    <a:pt x="56" y="22"/>
                    <a:pt x="57" y="21"/>
                    <a:pt x="57" y="22"/>
                  </a:cubicBezTo>
                  <a:cubicBezTo>
                    <a:pt x="57" y="23"/>
                    <a:pt x="57" y="24"/>
                    <a:pt x="58" y="25"/>
                  </a:cubicBezTo>
                  <a:cubicBezTo>
                    <a:pt x="58" y="26"/>
                    <a:pt x="58" y="28"/>
                    <a:pt x="59" y="28"/>
                  </a:cubicBezTo>
                  <a:cubicBezTo>
                    <a:pt x="59" y="27"/>
                    <a:pt x="59" y="26"/>
                    <a:pt x="59" y="26"/>
                  </a:cubicBezTo>
                  <a:cubicBezTo>
                    <a:pt x="59" y="23"/>
                    <a:pt x="60" y="20"/>
                    <a:pt x="61" y="17"/>
                  </a:cubicBezTo>
                  <a:cubicBezTo>
                    <a:pt x="61" y="17"/>
                    <a:pt x="62" y="17"/>
                    <a:pt x="62" y="17"/>
                  </a:cubicBezTo>
                  <a:cubicBezTo>
                    <a:pt x="61" y="20"/>
                    <a:pt x="61" y="23"/>
                    <a:pt x="60" y="26"/>
                  </a:cubicBezTo>
                  <a:cubicBezTo>
                    <a:pt x="60" y="29"/>
                    <a:pt x="60" y="33"/>
                    <a:pt x="60" y="36"/>
                  </a:cubicBezTo>
                  <a:cubicBezTo>
                    <a:pt x="59" y="40"/>
                    <a:pt x="61" y="43"/>
                    <a:pt x="62" y="47"/>
                  </a:cubicBezTo>
                  <a:cubicBezTo>
                    <a:pt x="63" y="50"/>
                    <a:pt x="63" y="53"/>
                    <a:pt x="65" y="56"/>
                  </a:cubicBezTo>
                  <a:cubicBezTo>
                    <a:pt x="67" y="59"/>
                    <a:pt x="66" y="60"/>
                    <a:pt x="64" y="62"/>
                  </a:cubicBezTo>
                  <a:cubicBezTo>
                    <a:pt x="61" y="64"/>
                    <a:pt x="58" y="65"/>
                    <a:pt x="55" y="66"/>
                  </a:cubicBezTo>
                  <a:cubicBezTo>
                    <a:pt x="49" y="68"/>
                    <a:pt x="43" y="71"/>
                    <a:pt x="39" y="77"/>
                  </a:cubicBezTo>
                  <a:cubicBezTo>
                    <a:pt x="36" y="82"/>
                    <a:pt x="31" y="87"/>
                    <a:pt x="33" y="93"/>
                  </a:cubicBezTo>
                  <a:cubicBezTo>
                    <a:pt x="29" y="89"/>
                    <a:pt x="26" y="84"/>
                    <a:pt x="21" y="85"/>
                  </a:cubicBezTo>
                  <a:cubicBezTo>
                    <a:pt x="17" y="86"/>
                    <a:pt x="25" y="91"/>
                    <a:pt x="25" y="91"/>
                  </a:cubicBezTo>
                  <a:cubicBezTo>
                    <a:pt x="24" y="93"/>
                    <a:pt x="13" y="87"/>
                    <a:pt x="12" y="86"/>
                  </a:cubicBezTo>
                  <a:cubicBezTo>
                    <a:pt x="10" y="85"/>
                    <a:pt x="6" y="83"/>
                    <a:pt x="4" y="84"/>
                  </a:cubicBezTo>
                  <a:cubicBezTo>
                    <a:pt x="1" y="85"/>
                    <a:pt x="5" y="86"/>
                    <a:pt x="4" y="87"/>
                  </a:cubicBezTo>
                  <a:cubicBezTo>
                    <a:pt x="4" y="86"/>
                    <a:pt x="1" y="86"/>
                    <a:pt x="1" y="88"/>
                  </a:cubicBezTo>
                  <a:cubicBezTo>
                    <a:pt x="1" y="89"/>
                    <a:pt x="4" y="90"/>
                    <a:pt x="4" y="92"/>
                  </a:cubicBezTo>
                  <a:cubicBezTo>
                    <a:pt x="0" y="91"/>
                    <a:pt x="7" y="97"/>
                    <a:pt x="8" y="97"/>
                  </a:cubicBezTo>
                  <a:cubicBezTo>
                    <a:pt x="9" y="98"/>
                    <a:pt x="10" y="99"/>
                    <a:pt x="10" y="100"/>
                  </a:cubicBezTo>
                  <a:cubicBezTo>
                    <a:pt x="11" y="101"/>
                    <a:pt x="11" y="102"/>
                    <a:pt x="12" y="102"/>
                  </a:cubicBezTo>
                  <a:cubicBezTo>
                    <a:pt x="13" y="104"/>
                    <a:pt x="15" y="105"/>
                    <a:pt x="16" y="107"/>
                  </a:cubicBezTo>
                  <a:cubicBezTo>
                    <a:pt x="17" y="108"/>
                    <a:pt x="19" y="109"/>
                    <a:pt x="20" y="111"/>
                  </a:cubicBezTo>
                  <a:cubicBezTo>
                    <a:pt x="20" y="113"/>
                    <a:pt x="20" y="115"/>
                    <a:pt x="20" y="117"/>
                  </a:cubicBezTo>
                  <a:cubicBezTo>
                    <a:pt x="20" y="122"/>
                    <a:pt x="21" y="126"/>
                    <a:pt x="21" y="131"/>
                  </a:cubicBezTo>
                  <a:cubicBezTo>
                    <a:pt x="23" y="138"/>
                    <a:pt x="25" y="148"/>
                    <a:pt x="32" y="151"/>
                  </a:cubicBezTo>
                  <a:cubicBezTo>
                    <a:pt x="40" y="154"/>
                    <a:pt x="46" y="149"/>
                    <a:pt x="49" y="143"/>
                  </a:cubicBezTo>
                  <a:cubicBezTo>
                    <a:pt x="53" y="162"/>
                    <a:pt x="50" y="182"/>
                    <a:pt x="51" y="201"/>
                  </a:cubicBezTo>
                  <a:cubicBezTo>
                    <a:pt x="51" y="206"/>
                    <a:pt x="51" y="212"/>
                    <a:pt x="52" y="217"/>
                  </a:cubicBezTo>
                  <a:cubicBezTo>
                    <a:pt x="53" y="221"/>
                    <a:pt x="53" y="225"/>
                    <a:pt x="53" y="230"/>
                  </a:cubicBezTo>
                  <a:cubicBezTo>
                    <a:pt x="53" y="239"/>
                    <a:pt x="54" y="249"/>
                    <a:pt x="55" y="258"/>
                  </a:cubicBezTo>
                  <a:cubicBezTo>
                    <a:pt x="57" y="282"/>
                    <a:pt x="60" y="307"/>
                    <a:pt x="63" y="331"/>
                  </a:cubicBezTo>
                  <a:cubicBezTo>
                    <a:pt x="65" y="343"/>
                    <a:pt x="67" y="355"/>
                    <a:pt x="69" y="367"/>
                  </a:cubicBezTo>
                  <a:cubicBezTo>
                    <a:pt x="70" y="373"/>
                    <a:pt x="70" y="379"/>
                    <a:pt x="70" y="385"/>
                  </a:cubicBezTo>
                  <a:cubicBezTo>
                    <a:pt x="71" y="387"/>
                    <a:pt x="71" y="390"/>
                    <a:pt x="71" y="392"/>
                  </a:cubicBezTo>
                  <a:cubicBezTo>
                    <a:pt x="71" y="394"/>
                    <a:pt x="69" y="394"/>
                    <a:pt x="68" y="395"/>
                  </a:cubicBezTo>
                  <a:cubicBezTo>
                    <a:pt x="65" y="396"/>
                    <a:pt x="66" y="399"/>
                    <a:pt x="65" y="401"/>
                  </a:cubicBezTo>
                  <a:cubicBezTo>
                    <a:pt x="64" y="403"/>
                    <a:pt x="64" y="402"/>
                    <a:pt x="64" y="404"/>
                  </a:cubicBezTo>
                  <a:cubicBezTo>
                    <a:pt x="64" y="405"/>
                    <a:pt x="62" y="406"/>
                    <a:pt x="62" y="407"/>
                  </a:cubicBezTo>
                  <a:cubicBezTo>
                    <a:pt x="61" y="408"/>
                    <a:pt x="60" y="407"/>
                    <a:pt x="59" y="408"/>
                  </a:cubicBezTo>
                  <a:cubicBezTo>
                    <a:pt x="59" y="410"/>
                    <a:pt x="54" y="411"/>
                    <a:pt x="53" y="412"/>
                  </a:cubicBezTo>
                  <a:cubicBezTo>
                    <a:pt x="50" y="413"/>
                    <a:pt x="48" y="414"/>
                    <a:pt x="45" y="415"/>
                  </a:cubicBezTo>
                  <a:cubicBezTo>
                    <a:pt x="41" y="416"/>
                    <a:pt x="37" y="417"/>
                    <a:pt x="35" y="420"/>
                  </a:cubicBezTo>
                  <a:cubicBezTo>
                    <a:pt x="34" y="421"/>
                    <a:pt x="33" y="423"/>
                    <a:pt x="33" y="424"/>
                  </a:cubicBezTo>
                  <a:cubicBezTo>
                    <a:pt x="33" y="426"/>
                    <a:pt x="36" y="425"/>
                    <a:pt x="37" y="425"/>
                  </a:cubicBezTo>
                  <a:cubicBezTo>
                    <a:pt x="42" y="426"/>
                    <a:pt x="48" y="426"/>
                    <a:pt x="53" y="426"/>
                  </a:cubicBezTo>
                  <a:cubicBezTo>
                    <a:pt x="59" y="426"/>
                    <a:pt x="65" y="425"/>
                    <a:pt x="71" y="424"/>
                  </a:cubicBezTo>
                  <a:cubicBezTo>
                    <a:pt x="76" y="423"/>
                    <a:pt x="81" y="420"/>
                    <a:pt x="86" y="420"/>
                  </a:cubicBezTo>
                  <a:cubicBezTo>
                    <a:pt x="86" y="425"/>
                    <a:pt x="94" y="424"/>
                    <a:pt x="97" y="423"/>
                  </a:cubicBezTo>
                  <a:cubicBezTo>
                    <a:pt x="100" y="423"/>
                    <a:pt x="103" y="423"/>
                    <a:pt x="105" y="422"/>
                  </a:cubicBezTo>
                  <a:cubicBezTo>
                    <a:pt x="107" y="421"/>
                    <a:pt x="107" y="420"/>
                    <a:pt x="107" y="419"/>
                  </a:cubicBezTo>
                  <a:cubicBezTo>
                    <a:pt x="107" y="417"/>
                    <a:pt x="105" y="415"/>
                    <a:pt x="106" y="414"/>
                  </a:cubicBezTo>
                  <a:cubicBezTo>
                    <a:pt x="106" y="412"/>
                    <a:pt x="106" y="410"/>
                    <a:pt x="106" y="408"/>
                  </a:cubicBezTo>
                  <a:cubicBezTo>
                    <a:pt x="105" y="402"/>
                    <a:pt x="104" y="397"/>
                    <a:pt x="103" y="391"/>
                  </a:cubicBezTo>
                  <a:cubicBezTo>
                    <a:pt x="102" y="378"/>
                    <a:pt x="103" y="365"/>
                    <a:pt x="103" y="352"/>
                  </a:cubicBezTo>
                  <a:cubicBezTo>
                    <a:pt x="103" y="346"/>
                    <a:pt x="103" y="340"/>
                    <a:pt x="103" y="334"/>
                  </a:cubicBezTo>
                  <a:cubicBezTo>
                    <a:pt x="102" y="327"/>
                    <a:pt x="101" y="321"/>
                    <a:pt x="102" y="315"/>
                  </a:cubicBezTo>
                  <a:cubicBezTo>
                    <a:pt x="107" y="329"/>
                    <a:pt x="107" y="343"/>
                    <a:pt x="109" y="358"/>
                  </a:cubicBezTo>
                  <a:cubicBezTo>
                    <a:pt x="110" y="365"/>
                    <a:pt x="111" y="371"/>
                    <a:pt x="112" y="378"/>
                  </a:cubicBezTo>
                  <a:cubicBezTo>
                    <a:pt x="113" y="382"/>
                    <a:pt x="113" y="385"/>
                    <a:pt x="114" y="389"/>
                  </a:cubicBezTo>
                  <a:cubicBezTo>
                    <a:pt x="114" y="392"/>
                    <a:pt x="116" y="395"/>
                    <a:pt x="116" y="397"/>
                  </a:cubicBezTo>
                  <a:cubicBezTo>
                    <a:pt x="116" y="401"/>
                    <a:pt x="116" y="404"/>
                    <a:pt x="115" y="407"/>
                  </a:cubicBezTo>
                  <a:cubicBezTo>
                    <a:pt x="115" y="408"/>
                    <a:pt x="115" y="410"/>
                    <a:pt x="115" y="412"/>
                  </a:cubicBezTo>
                  <a:cubicBezTo>
                    <a:pt x="115" y="413"/>
                    <a:pt x="116" y="413"/>
                    <a:pt x="116" y="414"/>
                  </a:cubicBezTo>
                  <a:cubicBezTo>
                    <a:pt x="116" y="417"/>
                    <a:pt x="116" y="419"/>
                    <a:pt x="115" y="422"/>
                  </a:cubicBezTo>
                  <a:cubicBezTo>
                    <a:pt x="115" y="423"/>
                    <a:pt x="115" y="426"/>
                    <a:pt x="117" y="427"/>
                  </a:cubicBezTo>
                  <a:cubicBezTo>
                    <a:pt x="118" y="427"/>
                    <a:pt x="121" y="427"/>
                    <a:pt x="123" y="427"/>
                  </a:cubicBezTo>
                  <a:cubicBezTo>
                    <a:pt x="125" y="427"/>
                    <a:pt x="128" y="427"/>
                    <a:pt x="131" y="427"/>
                  </a:cubicBezTo>
                  <a:cubicBezTo>
                    <a:pt x="133" y="427"/>
                    <a:pt x="147" y="428"/>
                    <a:pt x="148" y="426"/>
                  </a:cubicBezTo>
                  <a:cubicBezTo>
                    <a:pt x="148" y="423"/>
                    <a:pt x="146" y="420"/>
                    <a:pt x="145" y="418"/>
                  </a:cubicBezTo>
                  <a:cubicBezTo>
                    <a:pt x="145" y="417"/>
                    <a:pt x="144" y="416"/>
                    <a:pt x="143" y="415"/>
                  </a:cubicBezTo>
                  <a:cubicBezTo>
                    <a:pt x="143" y="415"/>
                    <a:pt x="141" y="414"/>
                    <a:pt x="142" y="413"/>
                  </a:cubicBezTo>
                  <a:cubicBezTo>
                    <a:pt x="142" y="412"/>
                    <a:pt x="143" y="412"/>
                    <a:pt x="142" y="411"/>
                  </a:cubicBezTo>
                  <a:cubicBezTo>
                    <a:pt x="142" y="405"/>
                    <a:pt x="145" y="400"/>
                    <a:pt x="144" y="395"/>
                  </a:cubicBezTo>
                  <a:cubicBezTo>
                    <a:pt x="144" y="390"/>
                    <a:pt x="145" y="385"/>
                    <a:pt x="145" y="380"/>
                  </a:cubicBezTo>
                  <a:cubicBezTo>
                    <a:pt x="144" y="374"/>
                    <a:pt x="143" y="368"/>
                    <a:pt x="143" y="363"/>
                  </a:cubicBezTo>
                  <a:cubicBezTo>
                    <a:pt x="142" y="357"/>
                    <a:pt x="142" y="352"/>
                    <a:pt x="142" y="346"/>
                  </a:cubicBezTo>
                  <a:cubicBezTo>
                    <a:pt x="141" y="334"/>
                    <a:pt x="140" y="322"/>
                    <a:pt x="139" y="310"/>
                  </a:cubicBezTo>
                  <a:cubicBezTo>
                    <a:pt x="136" y="286"/>
                    <a:pt x="134" y="261"/>
                    <a:pt x="131" y="237"/>
                  </a:cubicBezTo>
                  <a:cubicBezTo>
                    <a:pt x="131" y="231"/>
                    <a:pt x="130" y="224"/>
                    <a:pt x="129" y="218"/>
                  </a:cubicBezTo>
                  <a:cubicBezTo>
                    <a:pt x="128" y="216"/>
                    <a:pt x="128" y="216"/>
                    <a:pt x="130" y="214"/>
                  </a:cubicBezTo>
                  <a:cubicBezTo>
                    <a:pt x="131" y="212"/>
                    <a:pt x="130" y="209"/>
                    <a:pt x="130" y="207"/>
                  </a:cubicBezTo>
                  <a:cubicBezTo>
                    <a:pt x="131" y="196"/>
                    <a:pt x="132" y="184"/>
                    <a:pt x="129" y="174"/>
                  </a:cubicBezTo>
                  <a:cubicBezTo>
                    <a:pt x="129" y="172"/>
                    <a:pt x="128" y="170"/>
                    <a:pt x="129" y="168"/>
                  </a:cubicBezTo>
                  <a:cubicBezTo>
                    <a:pt x="130" y="167"/>
                    <a:pt x="133" y="166"/>
                    <a:pt x="135" y="165"/>
                  </a:cubicBezTo>
                  <a:cubicBezTo>
                    <a:pt x="140" y="161"/>
                    <a:pt x="144" y="157"/>
                    <a:pt x="148" y="154"/>
                  </a:cubicBezTo>
                  <a:cubicBezTo>
                    <a:pt x="153" y="150"/>
                    <a:pt x="157" y="146"/>
                    <a:pt x="162" y="142"/>
                  </a:cubicBezTo>
                  <a:cubicBezTo>
                    <a:pt x="166" y="139"/>
                    <a:pt x="169" y="136"/>
                    <a:pt x="172" y="133"/>
                  </a:cubicBezTo>
                  <a:cubicBezTo>
                    <a:pt x="179" y="125"/>
                    <a:pt x="177" y="116"/>
                    <a:pt x="172" y="108"/>
                  </a:cubicBezTo>
                  <a:close/>
                  <a:moveTo>
                    <a:pt x="7" y="89"/>
                  </a:moveTo>
                  <a:cubicBezTo>
                    <a:pt x="8" y="88"/>
                    <a:pt x="9" y="89"/>
                    <a:pt x="10" y="90"/>
                  </a:cubicBezTo>
                  <a:cubicBezTo>
                    <a:pt x="9" y="90"/>
                    <a:pt x="8" y="89"/>
                    <a:pt x="7" y="89"/>
                  </a:cubicBezTo>
                  <a:close/>
                  <a:moveTo>
                    <a:pt x="147" y="124"/>
                  </a:moveTo>
                  <a:cubicBezTo>
                    <a:pt x="146" y="125"/>
                    <a:pt x="144" y="126"/>
                    <a:pt x="143" y="127"/>
                  </a:cubicBezTo>
                  <a:cubicBezTo>
                    <a:pt x="139" y="131"/>
                    <a:pt x="136" y="136"/>
                    <a:pt x="132" y="140"/>
                  </a:cubicBezTo>
                  <a:cubicBezTo>
                    <a:pt x="132" y="141"/>
                    <a:pt x="129" y="145"/>
                    <a:pt x="128" y="142"/>
                  </a:cubicBezTo>
                  <a:cubicBezTo>
                    <a:pt x="128" y="141"/>
                    <a:pt x="128" y="139"/>
                    <a:pt x="128" y="138"/>
                  </a:cubicBezTo>
                  <a:cubicBezTo>
                    <a:pt x="127" y="136"/>
                    <a:pt x="128" y="133"/>
                    <a:pt x="128" y="131"/>
                  </a:cubicBezTo>
                  <a:cubicBezTo>
                    <a:pt x="128" y="126"/>
                    <a:pt x="128" y="119"/>
                    <a:pt x="130" y="114"/>
                  </a:cubicBezTo>
                  <a:cubicBezTo>
                    <a:pt x="131" y="111"/>
                    <a:pt x="135" y="114"/>
                    <a:pt x="136" y="116"/>
                  </a:cubicBezTo>
                  <a:cubicBezTo>
                    <a:pt x="139" y="119"/>
                    <a:pt x="141" y="121"/>
                    <a:pt x="145" y="123"/>
                  </a:cubicBezTo>
                  <a:cubicBezTo>
                    <a:pt x="147" y="123"/>
                    <a:pt x="149" y="122"/>
                    <a:pt x="147" y="124"/>
                  </a:cubicBezTo>
                  <a:close/>
                </a:path>
              </a:pathLst>
            </a:custGeom>
            <a:solidFill>
              <a:srgbClr val="668FA3"/>
            </a:solidFill>
            <a:ln>
              <a:noFill/>
            </a:ln>
          </p:spPr>
          <p:txBody>
            <a:bodyPr vert="horz" wrap="square" lIns="91440" tIns="45720" rIns="91440" bIns="45720" numCol="1" anchor="t" anchorCtr="0" compatLnSpc="1">
              <a:prstTxWarp prst="textNoShape">
                <a:avLst/>
              </a:prstTxWarp>
            </a:bodyPr>
            <a:lstStyle/>
            <a:p>
              <a:endParaRPr lang="de-DE"/>
            </a:p>
          </p:txBody>
        </p:sp>
        <p:sp>
          <p:nvSpPr>
            <p:cNvPr id="10" name="Ellipse 9">
              <a:extLst>
                <a:ext uri="{FF2B5EF4-FFF2-40B4-BE49-F238E27FC236}">
                  <a16:creationId xmlns:a16="http://schemas.microsoft.com/office/drawing/2014/main" id="{D0CC4E7F-709D-4912-B860-87F4A852FE74}"/>
                </a:ext>
              </a:extLst>
            </p:cNvPr>
            <p:cNvSpPr/>
            <p:nvPr/>
          </p:nvSpPr>
          <p:spPr bwMode="gray">
            <a:xfrm>
              <a:off x="2777491" y="3460909"/>
              <a:ext cx="45720" cy="45720"/>
            </a:xfrm>
            <a:prstGeom prst="ellipse">
              <a:avLst/>
            </a:prstGeom>
            <a:solidFill>
              <a:srgbClr val="8D2D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de-DE" sz="1400" dirty="0" err="1">
                <a:latin typeface="Arial" pitchFamily="34" charset="0"/>
                <a:cs typeface="Arial" pitchFamily="34" charset="0"/>
              </a:endParaRPr>
            </a:p>
          </p:txBody>
        </p:sp>
      </p:grpSp>
      <p:grpSp>
        <p:nvGrpSpPr>
          <p:cNvPr id="11" name="Gruppieren 51">
            <a:extLst>
              <a:ext uri="{FF2B5EF4-FFF2-40B4-BE49-F238E27FC236}">
                <a16:creationId xmlns:a16="http://schemas.microsoft.com/office/drawing/2014/main" id="{11014A6C-D465-4AB9-B28B-DB464E2C52ED}"/>
              </a:ext>
            </a:extLst>
          </p:cNvPr>
          <p:cNvGrpSpPr/>
          <p:nvPr/>
        </p:nvGrpSpPr>
        <p:grpSpPr bwMode="gray">
          <a:xfrm>
            <a:off x="4388031" y="2768310"/>
            <a:ext cx="1148810" cy="2710012"/>
            <a:chOff x="4376501" y="3291954"/>
            <a:chExt cx="1148810" cy="2710012"/>
          </a:xfrm>
        </p:grpSpPr>
        <p:grpSp>
          <p:nvGrpSpPr>
            <p:cNvPr id="12" name="Gruppieren 26">
              <a:extLst>
                <a:ext uri="{FF2B5EF4-FFF2-40B4-BE49-F238E27FC236}">
                  <a16:creationId xmlns:a16="http://schemas.microsoft.com/office/drawing/2014/main" id="{96510C29-CEFA-44A0-85C8-297AE588C960}"/>
                </a:ext>
              </a:extLst>
            </p:cNvPr>
            <p:cNvGrpSpPr/>
            <p:nvPr/>
          </p:nvGrpSpPr>
          <p:grpSpPr bwMode="gray">
            <a:xfrm>
              <a:off x="4376501" y="3291954"/>
              <a:ext cx="1148810" cy="2710012"/>
              <a:chOff x="2270125" y="2989263"/>
              <a:chExt cx="123825" cy="292100"/>
            </a:xfrm>
            <a:solidFill>
              <a:srgbClr val="668FA3"/>
            </a:solidFill>
          </p:grpSpPr>
          <p:sp>
            <p:nvSpPr>
              <p:cNvPr id="14" name="Freeform 476">
                <a:extLst>
                  <a:ext uri="{FF2B5EF4-FFF2-40B4-BE49-F238E27FC236}">
                    <a16:creationId xmlns:a16="http://schemas.microsoft.com/office/drawing/2014/main" id="{6DA72B35-BDB4-4C56-92F9-8EEC94D3AC69}"/>
                  </a:ext>
                </a:extLst>
              </p:cNvPr>
              <p:cNvSpPr>
                <a:spLocks/>
              </p:cNvSpPr>
              <p:nvPr/>
            </p:nvSpPr>
            <p:spPr bwMode="gray">
              <a:xfrm>
                <a:off x="2343150" y="3001963"/>
                <a:ext cx="1587" cy="1588"/>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0" y="0"/>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477">
                <a:extLst>
                  <a:ext uri="{FF2B5EF4-FFF2-40B4-BE49-F238E27FC236}">
                    <a16:creationId xmlns:a16="http://schemas.microsoft.com/office/drawing/2014/main" id="{C8894D61-E9EB-40A8-9022-0E6D01AA4609}"/>
                  </a:ext>
                </a:extLst>
              </p:cNvPr>
              <p:cNvSpPr>
                <a:spLocks/>
              </p:cNvSpPr>
              <p:nvPr/>
            </p:nvSpPr>
            <p:spPr bwMode="gray">
              <a:xfrm>
                <a:off x="2309812" y="3000375"/>
                <a:ext cx="3175" cy="1588"/>
              </a:xfrm>
              <a:custGeom>
                <a:avLst/>
                <a:gdLst>
                  <a:gd name="T0" fmla="*/ 4 w 4"/>
                  <a:gd name="T1" fmla="*/ 1 h 3"/>
                  <a:gd name="T2" fmla="*/ 1 w 4"/>
                  <a:gd name="T3" fmla="*/ 1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3" y="0"/>
                      <a:pt x="2" y="1"/>
                      <a:pt x="1" y="1"/>
                    </a:cubicBezTo>
                    <a:cubicBezTo>
                      <a:pt x="0" y="2"/>
                      <a:pt x="0" y="2"/>
                      <a:pt x="0" y="3"/>
                    </a:cubicBezTo>
                    <a:cubicBezTo>
                      <a:pt x="1" y="3"/>
                      <a:pt x="3" y="3"/>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Freeform 478">
                <a:extLst>
                  <a:ext uri="{FF2B5EF4-FFF2-40B4-BE49-F238E27FC236}">
                    <a16:creationId xmlns:a16="http://schemas.microsoft.com/office/drawing/2014/main" id="{2BB5EDD7-D77B-4B58-8644-3AF09B872BA3}"/>
                  </a:ext>
                </a:extLst>
              </p:cNvPr>
              <p:cNvSpPr>
                <a:spLocks/>
              </p:cNvSpPr>
              <p:nvPr/>
            </p:nvSpPr>
            <p:spPr bwMode="gray">
              <a:xfrm>
                <a:off x="2306637" y="3003550"/>
                <a:ext cx="3175" cy="1588"/>
              </a:xfrm>
              <a:custGeom>
                <a:avLst/>
                <a:gdLst>
                  <a:gd name="T0" fmla="*/ 3 w 4"/>
                  <a:gd name="T1" fmla="*/ 0 h 3"/>
                  <a:gd name="T2" fmla="*/ 1 w 4"/>
                  <a:gd name="T3" fmla="*/ 1 h 3"/>
                  <a:gd name="T4" fmla="*/ 0 w 4"/>
                  <a:gd name="T5" fmla="*/ 3 h 3"/>
                  <a:gd name="T6" fmla="*/ 4 w 4"/>
                  <a:gd name="T7" fmla="*/ 1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cubicBezTo>
                      <a:pt x="3" y="1"/>
                      <a:pt x="2" y="2"/>
                      <a:pt x="1" y="1"/>
                    </a:cubicBezTo>
                    <a:cubicBezTo>
                      <a:pt x="0" y="2"/>
                      <a:pt x="0" y="2"/>
                      <a:pt x="0" y="3"/>
                    </a:cubicBezTo>
                    <a:cubicBezTo>
                      <a:pt x="1" y="2"/>
                      <a:pt x="2" y="1"/>
                      <a:pt x="4" y="1"/>
                    </a:cubicBezTo>
                    <a:cubicBezTo>
                      <a:pt x="3" y="1"/>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479">
                <a:extLst>
                  <a:ext uri="{FF2B5EF4-FFF2-40B4-BE49-F238E27FC236}">
                    <a16:creationId xmlns:a16="http://schemas.microsoft.com/office/drawing/2014/main" id="{2D09BC1A-860F-4B67-A4DE-02718E71555E}"/>
                  </a:ext>
                </a:extLst>
              </p:cNvPr>
              <p:cNvSpPr>
                <a:spLocks/>
              </p:cNvSpPr>
              <p:nvPr/>
            </p:nvSpPr>
            <p:spPr bwMode="gray">
              <a:xfrm>
                <a:off x="2346325" y="300990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Freeform 480">
                <a:extLst>
                  <a:ext uri="{FF2B5EF4-FFF2-40B4-BE49-F238E27FC236}">
                    <a16:creationId xmlns:a16="http://schemas.microsoft.com/office/drawing/2014/main" id="{2D044F8B-C454-408A-8276-AADE7B99FBC8}"/>
                  </a:ext>
                </a:extLst>
              </p:cNvPr>
              <p:cNvSpPr>
                <a:spLocks/>
              </p:cNvSpPr>
              <p:nvPr/>
            </p:nvSpPr>
            <p:spPr bwMode="gray">
              <a:xfrm>
                <a:off x="2346325" y="3009900"/>
                <a:ext cx="1587" cy="1588"/>
              </a:xfrm>
              <a:custGeom>
                <a:avLst/>
                <a:gdLst>
                  <a:gd name="T0" fmla="*/ 1 w 2"/>
                  <a:gd name="T1" fmla="*/ 1 h 2"/>
                  <a:gd name="T2" fmla="*/ 1 w 2"/>
                  <a:gd name="T3" fmla="*/ 0 h 2"/>
                  <a:gd name="T4" fmla="*/ 1 w 2"/>
                  <a:gd name="T5" fmla="*/ 0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2" y="0"/>
                      <a:pt x="1" y="0"/>
                    </a:cubicBezTo>
                    <a:cubicBezTo>
                      <a:pt x="1" y="0"/>
                      <a:pt x="1" y="0"/>
                      <a:pt x="1" y="0"/>
                    </a:cubicBezTo>
                    <a:cubicBezTo>
                      <a:pt x="1" y="0"/>
                      <a:pt x="1" y="0"/>
                      <a:pt x="0" y="1"/>
                    </a:cubicBezTo>
                    <a:cubicBezTo>
                      <a:pt x="1" y="1"/>
                      <a:pt x="1" y="2"/>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481">
                <a:extLst>
                  <a:ext uri="{FF2B5EF4-FFF2-40B4-BE49-F238E27FC236}">
                    <a16:creationId xmlns:a16="http://schemas.microsoft.com/office/drawing/2014/main" id="{D547D2FE-2FEA-4EB8-8D05-5729437AC529}"/>
                  </a:ext>
                </a:extLst>
              </p:cNvPr>
              <p:cNvSpPr>
                <a:spLocks/>
              </p:cNvSpPr>
              <p:nvPr/>
            </p:nvSpPr>
            <p:spPr bwMode="gray">
              <a:xfrm>
                <a:off x="2305050" y="3009900"/>
                <a:ext cx="0" cy="1588"/>
              </a:xfrm>
              <a:custGeom>
                <a:avLst/>
                <a:gdLst>
                  <a:gd name="T0" fmla="*/ 0 w 1"/>
                  <a:gd name="T1" fmla="*/ 1 h 2"/>
                  <a:gd name="T2" fmla="*/ 1 w 1"/>
                  <a:gd name="T3" fmla="*/ 2 h 2"/>
                  <a:gd name="T4" fmla="*/ 1 w 1"/>
                  <a:gd name="T5" fmla="*/ 1 h 2"/>
                  <a:gd name="T6" fmla="*/ 1 w 1"/>
                  <a:gd name="T7" fmla="*/ 0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2"/>
                      <a:pt x="0" y="2"/>
                      <a:pt x="1" y="2"/>
                    </a:cubicBezTo>
                    <a:cubicBezTo>
                      <a:pt x="1" y="2"/>
                      <a:pt x="1" y="1"/>
                      <a:pt x="1" y="1"/>
                    </a:cubicBezTo>
                    <a:cubicBezTo>
                      <a:pt x="1" y="1"/>
                      <a:pt x="1" y="0"/>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Freeform 482">
                <a:extLst>
                  <a:ext uri="{FF2B5EF4-FFF2-40B4-BE49-F238E27FC236}">
                    <a16:creationId xmlns:a16="http://schemas.microsoft.com/office/drawing/2014/main" id="{E8CE6B28-4056-4D80-968A-C7E3D3576FE2}"/>
                  </a:ext>
                </a:extLst>
              </p:cNvPr>
              <p:cNvSpPr>
                <a:spLocks/>
              </p:cNvSpPr>
              <p:nvPr/>
            </p:nvSpPr>
            <p:spPr bwMode="gray">
              <a:xfrm>
                <a:off x="2306637" y="3016250"/>
                <a:ext cx="1587" cy="1588"/>
              </a:xfrm>
              <a:custGeom>
                <a:avLst/>
                <a:gdLst>
                  <a:gd name="T0" fmla="*/ 2 w 2"/>
                  <a:gd name="T1" fmla="*/ 0 h 3"/>
                  <a:gd name="T2" fmla="*/ 0 w 2"/>
                  <a:gd name="T3" fmla="*/ 1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0"/>
                      <a:pt x="1" y="0"/>
                      <a:pt x="0" y="1"/>
                    </a:cubicBezTo>
                    <a:cubicBezTo>
                      <a:pt x="0" y="2"/>
                      <a:pt x="0" y="3"/>
                      <a:pt x="1" y="3"/>
                    </a:cubicBezTo>
                    <a:cubicBezTo>
                      <a:pt x="2"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Freeform 483">
                <a:extLst>
                  <a:ext uri="{FF2B5EF4-FFF2-40B4-BE49-F238E27FC236}">
                    <a16:creationId xmlns:a16="http://schemas.microsoft.com/office/drawing/2014/main" id="{472E19A9-6B93-46BB-8AC8-E43543486CF0}"/>
                  </a:ext>
                </a:extLst>
              </p:cNvPr>
              <p:cNvSpPr>
                <a:spLocks/>
              </p:cNvSpPr>
              <p:nvPr/>
            </p:nvSpPr>
            <p:spPr bwMode="gray">
              <a:xfrm>
                <a:off x="2306637" y="3017838"/>
                <a:ext cx="0" cy="1588"/>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1" y="1"/>
                      <a:pt x="0"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Freeform 484">
                <a:extLst>
                  <a:ext uri="{FF2B5EF4-FFF2-40B4-BE49-F238E27FC236}">
                    <a16:creationId xmlns:a16="http://schemas.microsoft.com/office/drawing/2014/main" id="{3ADD888D-4F80-4D44-948A-9BD96F4A7E62}"/>
                  </a:ext>
                </a:extLst>
              </p:cNvPr>
              <p:cNvSpPr>
                <a:spLocks/>
              </p:cNvSpPr>
              <p:nvPr/>
            </p:nvSpPr>
            <p:spPr bwMode="gray">
              <a:xfrm>
                <a:off x="2344737" y="30289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 name="Rectangle 485">
                <a:extLst>
                  <a:ext uri="{FF2B5EF4-FFF2-40B4-BE49-F238E27FC236}">
                    <a16:creationId xmlns:a16="http://schemas.microsoft.com/office/drawing/2014/main" id="{31305C3C-671E-4AD4-9040-F7BC29F4D492}"/>
                  </a:ext>
                </a:extLst>
              </p:cNvPr>
              <p:cNvSpPr>
                <a:spLocks noChangeArrowheads="1"/>
              </p:cNvSpPr>
              <p:nvPr/>
            </p:nvSpPr>
            <p:spPr bwMode="gray">
              <a:xfrm>
                <a:off x="2344737" y="3009900"/>
                <a:ext cx="1587"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Freeform 486">
                <a:extLst>
                  <a:ext uri="{FF2B5EF4-FFF2-40B4-BE49-F238E27FC236}">
                    <a16:creationId xmlns:a16="http://schemas.microsoft.com/office/drawing/2014/main" id="{DEF7502E-42E0-4EAC-8942-91BEA576A0E4}"/>
                  </a:ext>
                </a:extLst>
              </p:cNvPr>
              <p:cNvSpPr>
                <a:spLocks/>
              </p:cNvSpPr>
              <p:nvPr/>
            </p:nvSpPr>
            <p:spPr bwMode="gray">
              <a:xfrm>
                <a:off x="2344737" y="300990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Freeform 487">
                <a:extLst>
                  <a:ext uri="{FF2B5EF4-FFF2-40B4-BE49-F238E27FC236}">
                    <a16:creationId xmlns:a16="http://schemas.microsoft.com/office/drawing/2014/main" id="{6A9473A2-B471-4BD6-A1E4-26C97A269377}"/>
                  </a:ext>
                </a:extLst>
              </p:cNvPr>
              <p:cNvSpPr>
                <a:spLocks noEditPoints="1"/>
              </p:cNvSpPr>
              <p:nvPr/>
            </p:nvSpPr>
            <p:spPr bwMode="gray">
              <a:xfrm>
                <a:off x="2270125" y="2989263"/>
                <a:ext cx="123825" cy="292100"/>
              </a:xfrm>
              <a:custGeom>
                <a:avLst/>
                <a:gdLst>
                  <a:gd name="T0" fmla="*/ 144 w 155"/>
                  <a:gd name="T1" fmla="*/ 184 h 364"/>
                  <a:gd name="T2" fmla="*/ 126 w 155"/>
                  <a:gd name="T3" fmla="*/ 165 h 364"/>
                  <a:gd name="T4" fmla="*/ 110 w 155"/>
                  <a:gd name="T5" fmla="*/ 82 h 364"/>
                  <a:gd name="T6" fmla="*/ 81 w 155"/>
                  <a:gd name="T7" fmla="*/ 50 h 364"/>
                  <a:gd name="T8" fmla="*/ 93 w 155"/>
                  <a:gd name="T9" fmla="*/ 50 h 364"/>
                  <a:gd name="T10" fmla="*/ 93 w 155"/>
                  <a:gd name="T11" fmla="*/ 47 h 364"/>
                  <a:gd name="T12" fmla="*/ 100 w 155"/>
                  <a:gd name="T13" fmla="*/ 46 h 364"/>
                  <a:gd name="T14" fmla="*/ 99 w 155"/>
                  <a:gd name="T15" fmla="*/ 42 h 364"/>
                  <a:gd name="T16" fmla="*/ 99 w 155"/>
                  <a:gd name="T17" fmla="*/ 38 h 364"/>
                  <a:gd name="T18" fmla="*/ 100 w 155"/>
                  <a:gd name="T19" fmla="*/ 35 h 364"/>
                  <a:gd name="T20" fmla="*/ 102 w 155"/>
                  <a:gd name="T21" fmla="*/ 28 h 364"/>
                  <a:gd name="T22" fmla="*/ 96 w 155"/>
                  <a:gd name="T23" fmla="*/ 23 h 364"/>
                  <a:gd name="T24" fmla="*/ 93 w 155"/>
                  <a:gd name="T25" fmla="*/ 15 h 364"/>
                  <a:gd name="T26" fmla="*/ 87 w 155"/>
                  <a:gd name="T27" fmla="*/ 10 h 364"/>
                  <a:gd name="T28" fmla="*/ 91 w 155"/>
                  <a:gd name="T29" fmla="*/ 9 h 364"/>
                  <a:gd name="T30" fmla="*/ 78 w 155"/>
                  <a:gd name="T31" fmla="*/ 2 h 364"/>
                  <a:gd name="T32" fmla="*/ 68 w 155"/>
                  <a:gd name="T33" fmla="*/ 2 h 364"/>
                  <a:gd name="T34" fmla="*/ 53 w 155"/>
                  <a:gd name="T35" fmla="*/ 8 h 364"/>
                  <a:gd name="T36" fmla="*/ 47 w 155"/>
                  <a:gd name="T37" fmla="*/ 17 h 364"/>
                  <a:gd name="T38" fmla="*/ 40 w 155"/>
                  <a:gd name="T39" fmla="*/ 27 h 364"/>
                  <a:gd name="T40" fmla="*/ 40 w 155"/>
                  <a:gd name="T41" fmla="*/ 28 h 364"/>
                  <a:gd name="T42" fmla="*/ 43 w 155"/>
                  <a:gd name="T43" fmla="*/ 29 h 364"/>
                  <a:gd name="T44" fmla="*/ 45 w 155"/>
                  <a:gd name="T45" fmla="*/ 31 h 364"/>
                  <a:gd name="T46" fmla="*/ 44 w 155"/>
                  <a:gd name="T47" fmla="*/ 33 h 364"/>
                  <a:gd name="T48" fmla="*/ 37 w 155"/>
                  <a:gd name="T49" fmla="*/ 42 h 364"/>
                  <a:gd name="T50" fmla="*/ 2 w 155"/>
                  <a:gd name="T51" fmla="*/ 90 h 364"/>
                  <a:gd name="T52" fmla="*/ 43 w 155"/>
                  <a:gd name="T53" fmla="*/ 139 h 364"/>
                  <a:gd name="T54" fmla="*/ 44 w 155"/>
                  <a:gd name="T55" fmla="*/ 261 h 364"/>
                  <a:gd name="T56" fmla="*/ 45 w 155"/>
                  <a:gd name="T57" fmla="*/ 333 h 364"/>
                  <a:gd name="T58" fmla="*/ 63 w 155"/>
                  <a:gd name="T59" fmla="*/ 361 h 364"/>
                  <a:gd name="T60" fmla="*/ 60 w 155"/>
                  <a:gd name="T61" fmla="*/ 298 h 364"/>
                  <a:gd name="T62" fmla="*/ 77 w 155"/>
                  <a:gd name="T63" fmla="*/ 277 h 364"/>
                  <a:gd name="T64" fmla="*/ 75 w 155"/>
                  <a:gd name="T65" fmla="*/ 337 h 364"/>
                  <a:gd name="T66" fmla="*/ 86 w 155"/>
                  <a:gd name="T67" fmla="*/ 354 h 364"/>
                  <a:gd name="T68" fmla="*/ 91 w 155"/>
                  <a:gd name="T69" fmla="*/ 334 h 364"/>
                  <a:gd name="T70" fmla="*/ 104 w 155"/>
                  <a:gd name="T71" fmla="*/ 260 h 364"/>
                  <a:gd name="T72" fmla="*/ 153 w 155"/>
                  <a:gd name="T73" fmla="*/ 214 h 364"/>
                  <a:gd name="T74" fmla="*/ 96 w 155"/>
                  <a:gd name="T75" fmla="*/ 25 h 364"/>
                  <a:gd name="T76" fmla="*/ 96 w 155"/>
                  <a:gd name="T77" fmla="*/ 25 h 364"/>
                  <a:gd name="T78" fmla="*/ 93 w 155"/>
                  <a:gd name="T79" fmla="*/ 26 h 364"/>
                  <a:gd name="T80" fmla="*/ 93 w 155"/>
                  <a:gd name="T81" fmla="*/ 25 h 364"/>
                  <a:gd name="T82" fmla="*/ 93 w 155"/>
                  <a:gd name="T83" fmla="*/ 16 h 364"/>
                  <a:gd name="T84" fmla="*/ 43 w 155"/>
                  <a:gd name="T85" fmla="*/ 27 h 364"/>
                  <a:gd name="T86" fmla="*/ 78 w 155"/>
                  <a:gd name="T87" fmla="*/ 6 h 364"/>
                  <a:gd name="T88" fmla="*/ 76 w 155"/>
                  <a:gd name="T89" fmla="*/ 4 h 364"/>
                  <a:gd name="T90" fmla="*/ 51 w 155"/>
                  <a:gd name="T91" fmla="*/ 14 h 364"/>
                  <a:gd name="T92" fmla="*/ 46 w 155"/>
                  <a:gd name="T93" fmla="*/ 20 h 364"/>
                  <a:gd name="T94" fmla="*/ 46 w 155"/>
                  <a:gd name="T95" fmla="*/ 20 h 364"/>
                  <a:gd name="T96" fmla="*/ 45 w 155"/>
                  <a:gd name="T97" fmla="*/ 34 h 364"/>
                  <a:gd name="T98" fmla="*/ 58 w 155"/>
                  <a:gd name="T99" fmla="*/ 53 h 364"/>
                  <a:gd name="T100" fmla="*/ 53 w 155"/>
                  <a:gd name="T101" fmla="*/ 44 h 364"/>
                  <a:gd name="T102" fmla="*/ 56 w 155"/>
                  <a:gd name="T103" fmla="*/ 47 h 364"/>
                  <a:gd name="T104" fmla="*/ 58 w 155"/>
                  <a:gd name="T105" fmla="*/ 47 h 364"/>
                  <a:gd name="T106" fmla="*/ 115 w 155"/>
                  <a:gd name="T107" fmla="*/ 186 h 364"/>
                  <a:gd name="T108" fmla="*/ 114 w 155"/>
                  <a:gd name="T109" fmla="*/ 181 h 364"/>
                  <a:gd name="T110" fmla="*/ 112 w 155"/>
                  <a:gd name="T111" fmla="*/ 178 h 364"/>
                  <a:gd name="T112" fmla="*/ 128 w 155"/>
                  <a:gd name="T113" fmla="*/ 185 h 364"/>
                  <a:gd name="T114" fmla="*/ 126 w 155"/>
                  <a:gd name="T115" fmla="*/ 185 h 364"/>
                  <a:gd name="T116" fmla="*/ 131 w 155"/>
                  <a:gd name="T117" fmla="*/ 18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 h="364">
                    <a:moveTo>
                      <a:pt x="153" y="214"/>
                    </a:moveTo>
                    <a:cubicBezTo>
                      <a:pt x="153" y="206"/>
                      <a:pt x="152" y="197"/>
                      <a:pt x="151" y="190"/>
                    </a:cubicBezTo>
                    <a:cubicBezTo>
                      <a:pt x="152" y="188"/>
                      <a:pt x="153" y="187"/>
                      <a:pt x="153" y="186"/>
                    </a:cubicBezTo>
                    <a:cubicBezTo>
                      <a:pt x="151" y="184"/>
                      <a:pt x="147" y="184"/>
                      <a:pt x="144" y="184"/>
                    </a:cubicBezTo>
                    <a:cubicBezTo>
                      <a:pt x="141" y="184"/>
                      <a:pt x="138" y="185"/>
                      <a:pt x="135" y="185"/>
                    </a:cubicBezTo>
                    <a:cubicBezTo>
                      <a:pt x="134" y="182"/>
                      <a:pt x="133" y="180"/>
                      <a:pt x="129" y="179"/>
                    </a:cubicBezTo>
                    <a:cubicBezTo>
                      <a:pt x="128" y="175"/>
                      <a:pt x="126" y="172"/>
                      <a:pt x="125" y="168"/>
                    </a:cubicBezTo>
                    <a:cubicBezTo>
                      <a:pt x="125" y="167"/>
                      <a:pt x="126" y="167"/>
                      <a:pt x="126" y="165"/>
                    </a:cubicBezTo>
                    <a:cubicBezTo>
                      <a:pt x="121" y="149"/>
                      <a:pt x="114" y="135"/>
                      <a:pt x="110" y="118"/>
                    </a:cubicBezTo>
                    <a:cubicBezTo>
                      <a:pt x="110" y="116"/>
                      <a:pt x="110" y="115"/>
                      <a:pt x="110" y="114"/>
                    </a:cubicBezTo>
                    <a:cubicBezTo>
                      <a:pt x="109" y="108"/>
                      <a:pt x="108" y="100"/>
                      <a:pt x="110" y="95"/>
                    </a:cubicBezTo>
                    <a:cubicBezTo>
                      <a:pt x="109" y="90"/>
                      <a:pt x="111" y="87"/>
                      <a:pt x="110" y="82"/>
                    </a:cubicBezTo>
                    <a:cubicBezTo>
                      <a:pt x="115" y="66"/>
                      <a:pt x="103" y="54"/>
                      <a:pt x="87" y="58"/>
                    </a:cubicBezTo>
                    <a:cubicBezTo>
                      <a:pt x="84" y="57"/>
                      <a:pt x="81" y="55"/>
                      <a:pt x="78" y="54"/>
                    </a:cubicBezTo>
                    <a:cubicBezTo>
                      <a:pt x="78" y="52"/>
                      <a:pt x="78" y="51"/>
                      <a:pt x="79" y="49"/>
                    </a:cubicBezTo>
                    <a:cubicBezTo>
                      <a:pt x="80" y="50"/>
                      <a:pt x="81" y="50"/>
                      <a:pt x="81" y="50"/>
                    </a:cubicBezTo>
                    <a:cubicBezTo>
                      <a:pt x="82" y="49"/>
                      <a:pt x="83" y="49"/>
                      <a:pt x="85" y="49"/>
                    </a:cubicBezTo>
                    <a:cubicBezTo>
                      <a:pt x="86" y="49"/>
                      <a:pt x="87" y="50"/>
                      <a:pt x="88" y="50"/>
                    </a:cubicBezTo>
                    <a:cubicBezTo>
                      <a:pt x="88" y="51"/>
                      <a:pt x="89" y="51"/>
                      <a:pt x="89" y="51"/>
                    </a:cubicBezTo>
                    <a:cubicBezTo>
                      <a:pt x="91" y="51"/>
                      <a:pt x="92" y="51"/>
                      <a:pt x="93" y="50"/>
                    </a:cubicBezTo>
                    <a:cubicBezTo>
                      <a:pt x="93" y="50"/>
                      <a:pt x="93" y="50"/>
                      <a:pt x="93" y="51"/>
                    </a:cubicBezTo>
                    <a:cubicBezTo>
                      <a:pt x="93" y="52"/>
                      <a:pt x="94" y="51"/>
                      <a:pt x="95" y="51"/>
                    </a:cubicBezTo>
                    <a:cubicBezTo>
                      <a:pt x="96" y="51"/>
                      <a:pt x="97" y="50"/>
                      <a:pt x="96" y="48"/>
                    </a:cubicBezTo>
                    <a:cubicBezTo>
                      <a:pt x="96" y="47"/>
                      <a:pt x="94" y="48"/>
                      <a:pt x="93" y="47"/>
                    </a:cubicBezTo>
                    <a:cubicBezTo>
                      <a:pt x="93" y="46"/>
                      <a:pt x="94" y="46"/>
                      <a:pt x="95" y="46"/>
                    </a:cubicBezTo>
                    <a:cubicBezTo>
                      <a:pt x="95" y="46"/>
                      <a:pt x="95" y="47"/>
                      <a:pt x="96" y="47"/>
                    </a:cubicBezTo>
                    <a:cubicBezTo>
                      <a:pt x="96" y="47"/>
                      <a:pt x="97" y="47"/>
                      <a:pt x="98" y="47"/>
                    </a:cubicBezTo>
                    <a:cubicBezTo>
                      <a:pt x="99" y="47"/>
                      <a:pt x="99" y="47"/>
                      <a:pt x="100" y="46"/>
                    </a:cubicBezTo>
                    <a:cubicBezTo>
                      <a:pt x="100" y="45"/>
                      <a:pt x="101" y="44"/>
                      <a:pt x="100" y="44"/>
                    </a:cubicBezTo>
                    <a:cubicBezTo>
                      <a:pt x="99" y="44"/>
                      <a:pt x="99" y="46"/>
                      <a:pt x="97" y="46"/>
                    </a:cubicBezTo>
                    <a:cubicBezTo>
                      <a:pt x="98" y="45"/>
                      <a:pt x="99" y="44"/>
                      <a:pt x="99" y="43"/>
                    </a:cubicBezTo>
                    <a:cubicBezTo>
                      <a:pt x="99" y="43"/>
                      <a:pt x="99" y="42"/>
                      <a:pt x="99" y="42"/>
                    </a:cubicBezTo>
                    <a:cubicBezTo>
                      <a:pt x="100" y="41"/>
                      <a:pt x="102" y="41"/>
                      <a:pt x="103" y="39"/>
                    </a:cubicBezTo>
                    <a:cubicBezTo>
                      <a:pt x="103" y="39"/>
                      <a:pt x="103" y="39"/>
                      <a:pt x="102" y="39"/>
                    </a:cubicBezTo>
                    <a:cubicBezTo>
                      <a:pt x="101" y="39"/>
                      <a:pt x="100" y="40"/>
                      <a:pt x="99" y="40"/>
                    </a:cubicBezTo>
                    <a:cubicBezTo>
                      <a:pt x="98" y="40"/>
                      <a:pt x="98" y="39"/>
                      <a:pt x="99" y="38"/>
                    </a:cubicBezTo>
                    <a:cubicBezTo>
                      <a:pt x="100" y="39"/>
                      <a:pt x="102" y="39"/>
                      <a:pt x="102" y="38"/>
                    </a:cubicBezTo>
                    <a:cubicBezTo>
                      <a:pt x="102" y="37"/>
                      <a:pt x="101" y="38"/>
                      <a:pt x="101" y="38"/>
                    </a:cubicBezTo>
                    <a:cubicBezTo>
                      <a:pt x="101" y="37"/>
                      <a:pt x="101" y="37"/>
                      <a:pt x="101" y="37"/>
                    </a:cubicBezTo>
                    <a:cubicBezTo>
                      <a:pt x="100" y="36"/>
                      <a:pt x="100" y="36"/>
                      <a:pt x="100" y="35"/>
                    </a:cubicBezTo>
                    <a:cubicBezTo>
                      <a:pt x="99" y="35"/>
                      <a:pt x="98" y="35"/>
                      <a:pt x="98" y="34"/>
                    </a:cubicBezTo>
                    <a:cubicBezTo>
                      <a:pt x="99" y="33"/>
                      <a:pt x="100" y="32"/>
                      <a:pt x="101" y="30"/>
                    </a:cubicBezTo>
                    <a:cubicBezTo>
                      <a:pt x="102" y="31"/>
                      <a:pt x="101" y="30"/>
                      <a:pt x="102" y="30"/>
                    </a:cubicBezTo>
                    <a:cubicBezTo>
                      <a:pt x="102" y="30"/>
                      <a:pt x="103" y="29"/>
                      <a:pt x="102" y="28"/>
                    </a:cubicBezTo>
                    <a:cubicBezTo>
                      <a:pt x="101" y="29"/>
                      <a:pt x="100" y="30"/>
                      <a:pt x="98" y="30"/>
                    </a:cubicBezTo>
                    <a:cubicBezTo>
                      <a:pt x="99" y="29"/>
                      <a:pt x="100" y="27"/>
                      <a:pt x="98" y="26"/>
                    </a:cubicBezTo>
                    <a:cubicBezTo>
                      <a:pt x="98" y="25"/>
                      <a:pt x="98" y="25"/>
                      <a:pt x="98" y="24"/>
                    </a:cubicBezTo>
                    <a:cubicBezTo>
                      <a:pt x="97" y="23"/>
                      <a:pt x="97" y="23"/>
                      <a:pt x="96" y="23"/>
                    </a:cubicBezTo>
                    <a:cubicBezTo>
                      <a:pt x="96" y="22"/>
                      <a:pt x="97" y="20"/>
                      <a:pt x="96" y="19"/>
                    </a:cubicBezTo>
                    <a:cubicBezTo>
                      <a:pt x="96" y="18"/>
                      <a:pt x="95" y="18"/>
                      <a:pt x="94" y="17"/>
                    </a:cubicBezTo>
                    <a:cubicBezTo>
                      <a:pt x="94" y="17"/>
                      <a:pt x="94" y="16"/>
                      <a:pt x="94" y="16"/>
                    </a:cubicBezTo>
                    <a:cubicBezTo>
                      <a:pt x="94" y="15"/>
                      <a:pt x="93" y="15"/>
                      <a:pt x="93" y="15"/>
                    </a:cubicBezTo>
                    <a:cubicBezTo>
                      <a:pt x="93" y="15"/>
                      <a:pt x="93" y="14"/>
                      <a:pt x="93" y="14"/>
                    </a:cubicBezTo>
                    <a:cubicBezTo>
                      <a:pt x="93" y="13"/>
                      <a:pt x="94" y="13"/>
                      <a:pt x="94" y="12"/>
                    </a:cubicBezTo>
                    <a:cubicBezTo>
                      <a:pt x="94" y="10"/>
                      <a:pt x="93" y="12"/>
                      <a:pt x="92" y="12"/>
                    </a:cubicBezTo>
                    <a:cubicBezTo>
                      <a:pt x="91" y="11"/>
                      <a:pt x="89" y="10"/>
                      <a:pt x="87" y="10"/>
                    </a:cubicBezTo>
                    <a:cubicBezTo>
                      <a:pt x="87" y="10"/>
                      <a:pt x="87" y="10"/>
                      <a:pt x="87" y="10"/>
                    </a:cubicBezTo>
                    <a:cubicBezTo>
                      <a:pt x="88" y="8"/>
                      <a:pt x="90" y="10"/>
                      <a:pt x="91" y="10"/>
                    </a:cubicBezTo>
                    <a:cubicBezTo>
                      <a:pt x="92" y="10"/>
                      <a:pt x="93" y="9"/>
                      <a:pt x="93" y="8"/>
                    </a:cubicBezTo>
                    <a:cubicBezTo>
                      <a:pt x="92" y="7"/>
                      <a:pt x="92" y="9"/>
                      <a:pt x="91" y="9"/>
                    </a:cubicBezTo>
                    <a:cubicBezTo>
                      <a:pt x="89" y="8"/>
                      <a:pt x="88" y="8"/>
                      <a:pt x="86" y="8"/>
                    </a:cubicBezTo>
                    <a:cubicBezTo>
                      <a:pt x="83" y="8"/>
                      <a:pt x="83" y="5"/>
                      <a:pt x="80" y="4"/>
                    </a:cubicBezTo>
                    <a:cubicBezTo>
                      <a:pt x="80" y="4"/>
                      <a:pt x="80" y="3"/>
                      <a:pt x="80" y="3"/>
                    </a:cubicBezTo>
                    <a:cubicBezTo>
                      <a:pt x="79" y="3"/>
                      <a:pt x="78" y="2"/>
                      <a:pt x="78" y="2"/>
                    </a:cubicBezTo>
                    <a:cubicBezTo>
                      <a:pt x="77" y="1"/>
                      <a:pt x="76" y="2"/>
                      <a:pt x="75" y="2"/>
                    </a:cubicBezTo>
                    <a:cubicBezTo>
                      <a:pt x="74" y="1"/>
                      <a:pt x="73" y="2"/>
                      <a:pt x="72" y="1"/>
                    </a:cubicBezTo>
                    <a:cubicBezTo>
                      <a:pt x="71" y="1"/>
                      <a:pt x="68" y="0"/>
                      <a:pt x="68" y="1"/>
                    </a:cubicBezTo>
                    <a:cubicBezTo>
                      <a:pt x="67" y="2"/>
                      <a:pt x="68" y="2"/>
                      <a:pt x="68" y="2"/>
                    </a:cubicBezTo>
                    <a:cubicBezTo>
                      <a:pt x="67" y="3"/>
                      <a:pt x="65" y="3"/>
                      <a:pt x="64" y="3"/>
                    </a:cubicBezTo>
                    <a:cubicBezTo>
                      <a:pt x="62" y="3"/>
                      <a:pt x="60" y="5"/>
                      <a:pt x="59" y="6"/>
                    </a:cubicBezTo>
                    <a:cubicBezTo>
                      <a:pt x="59" y="6"/>
                      <a:pt x="58" y="7"/>
                      <a:pt x="58" y="6"/>
                    </a:cubicBezTo>
                    <a:cubicBezTo>
                      <a:pt x="56" y="7"/>
                      <a:pt x="54" y="7"/>
                      <a:pt x="53" y="8"/>
                    </a:cubicBezTo>
                    <a:cubicBezTo>
                      <a:pt x="53" y="8"/>
                      <a:pt x="53" y="9"/>
                      <a:pt x="53" y="9"/>
                    </a:cubicBezTo>
                    <a:cubicBezTo>
                      <a:pt x="53" y="10"/>
                      <a:pt x="52" y="10"/>
                      <a:pt x="52" y="10"/>
                    </a:cubicBezTo>
                    <a:cubicBezTo>
                      <a:pt x="51" y="11"/>
                      <a:pt x="51" y="12"/>
                      <a:pt x="52" y="13"/>
                    </a:cubicBezTo>
                    <a:cubicBezTo>
                      <a:pt x="49" y="13"/>
                      <a:pt x="49" y="16"/>
                      <a:pt x="47" y="17"/>
                    </a:cubicBezTo>
                    <a:cubicBezTo>
                      <a:pt x="44" y="17"/>
                      <a:pt x="45" y="22"/>
                      <a:pt x="45" y="23"/>
                    </a:cubicBezTo>
                    <a:cubicBezTo>
                      <a:pt x="43" y="23"/>
                      <a:pt x="43" y="24"/>
                      <a:pt x="42" y="25"/>
                    </a:cubicBezTo>
                    <a:cubicBezTo>
                      <a:pt x="42" y="25"/>
                      <a:pt x="41" y="25"/>
                      <a:pt x="40" y="25"/>
                    </a:cubicBezTo>
                    <a:cubicBezTo>
                      <a:pt x="40" y="26"/>
                      <a:pt x="40" y="26"/>
                      <a:pt x="40" y="27"/>
                    </a:cubicBezTo>
                    <a:cubicBezTo>
                      <a:pt x="40" y="27"/>
                      <a:pt x="39" y="27"/>
                      <a:pt x="38" y="28"/>
                    </a:cubicBezTo>
                    <a:cubicBezTo>
                      <a:pt x="39" y="28"/>
                      <a:pt x="38" y="29"/>
                      <a:pt x="38" y="29"/>
                    </a:cubicBezTo>
                    <a:cubicBezTo>
                      <a:pt x="39" y="30"/>
                      <a:pt x="39" y="30"/>
                      <a:pt x="40" y="30"/>
                    </a:cubicBezTo>
                    <a:cubicBezTo>
                      <a:pt x="40" y="29"/>
                      <a:pt x="40" y="29"/>
                      <a:pt x="40" y="28"/>
                    </a:cubicBezTo>
                    <a:cubicBezTo>
                      <a:pt x="40" y="28"/>
                      <a:pt x="42" y="27"/>
                      <a:pt x="42" y="28"/>
                    </a:cubicBezTo>
                    <a:cubicBezTo>
                      <a:pt x="42" y="29"/>
                      <a:pt x="41" y="29"/>
                      <a:pt x="41" y="29"/>
                    </a:cubicBezTo>
                    <a:cubicBezTo>
                      <a:pt x="41" y="30"/>
                      <a:pt x="41" y="30"/>
                      <a:pt x="41" y="30"/>
                    </a:cubicBezTo>
                    <a:cubicBezTo>
                      <a:pt x="42" y="30"/>
                      <a:pt x="42" y="29"/>
                      <a:pt x="43" y="29"/>
                    </a:cubicBezTo>
                    <a:cubicBezTo>
                      <a:pt x="43" y="30"/>
                      <a:pt x="43" y="30"/>
                      <a:pt x="43" y="30"/>
                    </a:cubicBezTo>
                    <a:cubicBezTo>
                      <a:pt x="42" y="31"/>
                      <a:pt x="41" y="34"/>
                      <a:pt x="43" y="34"/>
                    </a:cubicBezTo>
                    <a:cubicBezTo>
                      <a:pt x="43" y="33"/>
                      <a:pt x="43" y="33"/>
                      <a:pt x="43" y="33"/>
                    </a:cubicBezTo>
                    <a:cubicBezTo>
                      <a:pt x="43" y="32"/>
                      <a:pt x="44" y="32"/>
                      <a:pt x="45" y="31"/>
                    </a:cubicBezTo>
                    <a:cubicBezTo>
                      <a:pt x="45" y="30"/>
                      <a:pt x="44" y="30"/>
                      <a:pt x="44" y="29"/>
                    </a:cubicBezTo>
                    <a:cubicBezTo>
                      <a:pt x="44" y="29"/>
                      <a:pt x="45" y="29"/>
                      <a:pt x="46" y="29"/>
                    </a:cubicBezTo>
                    <a:cubicBezTo>
                      <a:pt x="46" y="29"/>
                      <a:pt x="46" y="30"/>
                      <a:pt x="46" y="31"/>
                    </a:cubicBezTo>
                    <a:cubicBezTo>
                      <a:pt x="45" y="31"/>
                      <a:pt x="45" y="32"/>
                      <a:pt x="44" y="33"/>
                    </a:cubicBezTo>
                    <a:cubicBezTo>
                      <a:pt x="44" y="33"/>
                      <a:pt x="44" y="33"/>
                      <a:pt x="44" y="33"/>
                    </a:cubicBezTo>
                    <a:cubicBezTo>
                      <a:pt x="44" y="34"/>
                      <a:pt x="44" y="34"/>
                      <a:pt x="44" y="34"/>
                    </a:cubicBezTo>
                    <a:cubicBezTo>
                      <a:pt x="43" y="37"/>
                      <a:pt x="41" y="39"/>
                      <a:pt x="40" y="42"/>
                    </a:cubicBezTo>
                    <a:cubicBezTo>
                      <a:pt x="39" y="43"/>
                      <a:pt x="38" y="42"/>
                      <a:pt x="37" y="42"/>
                    </a:cubicBezTo>
                    <a:cubicBezTo>
                      <a:pt x="37" y="43"/>
                      <a:pt x="37" y="44"/>
                      <a:pt x="36" y="45"/>
                    </a:cubicBezTo>
                    <a:cubicBezTo>
                      <a:pt x="30" y="51"/>
                      <a:pt x="23" y="56"/>
                      <a:pt x="17" y="61"/>
                    </a:cubicBezTo>
                    <a:cubicBezTo>
                      <a:pt x="12" y="67"/>
                      <a:pt x="3" y="71"/>
                      <a:pt x="0" y="79"/>
                    </a:cubicBezTo>
                    <a:cubicBezTo>
                      <a:pt x="1" y="83"/>
                      <a:pt x="0" y="88"/>
                      <a:pt x="2" y="90"/>
                    </a:cubicBezTo>
                    <a:cubicBezTo>
                      <a:pt x="9" y="97"/>
                      <a:pt x="22" y="92"/>
                      <a:pt x="31" y="90"/>
                    </a:cubicBezTo>
                    <a:cubicBezTo>
                      <a:pt x="32" y="90"/>
                      <a:pt x="32" y="90"/>
                      <a:pt x="33" y="90"/>
                    </a:cubicBezTo>
                    <a:cubicBezTo>
                      <a:pt x="36" y="92"/>
                      <a:pt x="37" y="94"/>
                      <a:pt x="39" y="96"/>
                    </a:cubicBezTo>
                    <a:cubicBezTo>
                      <a:pt x="43" y="107"/>
                      <a:pt x="46" y="124"/>
                      <a:pt x="43" y="139"/>
                    </a:cubicBezTo>
                    <a:cubicBezTo>
                      <a:pt x="38" y="149"/>
                      <a:pt x="37" y="164"/>
                      <a:pt x="36" y="178"/>
                    </a:cubicBezTo>
                    <a:cubicBezTo>
                      <a:pt x="36" y="179"/>
                      <a:pt x="38" y="179"/>
                      <a:pt x="39" y="179"/>
                    </a:cubicBezTo>
                    <a:cubicBezTo>
                      <a:pt x="39" y="193"/>
                      <a:pt x="41" y="206"/>
                      <a:pt x="42" y="219"/>
                    </a:cubicBezTo>
                    <a:cubicBezTo>
                      <a:pt x="44" y="232"/>
                      <a:pt x="44" y="246"/>
                      <a:pt x="44" y="261"/>
                    </a:cubicBezTo>
                    <a:cubicBezTo>
                      <a:pt x="44" y="262"/>
                      <a:pt x="45" y="262"/>
                      <a:pt x="46" y="262"/>
                    </a:cubicBezTo>
                    <a:cubicBezTo>
                      <a:pt x="45" y="267"/>
                      <a:pt x="44" y="271"/>
                      <a:pt x="43" y="276"/>
                    </a:cubicBezTo>
                    <a:cubicBezTo>
                      <a:pt x="42" y="295"/>
                      <a:pt x="51" y="311"/>
                      <a:pt x="47" y="329"/>
                    </a:cubicBezTo>
                    <a:cubicBezTo>
                      <a:pt x="46" y="330"/>
                      <a:pt x="45" y="332"/>
                      <a:pt x="45" y="333"/>
                    </a:cubicBezTo>
                    <a:cubicBezTo>
                      <a:pt x="44" y="338"/>
                      <a:pt x="45" y="342"/>
                      <a:pt x="45" y="346"/>
                    </a:cubicBezTo>
                    <a:cubicBezTo>
                      <a:pt x="45" y="350"/>
                      <a:pt x="45" y="353"/>
                      <a:pt x="45" y="357"/>
                    </a:cubicBezTo>
                    <a:cubicBezTo>
                      <a:pt x="46" y="358"/>
                      <a:pt x="46" y="359"/>
                      <a:pt x="47" y="360"/>
                    </a:cubicBezTo>
                    <a:cubicBezTo>
                      <a:pt x="51" y="361"/>
                      <a:pt x="59" y="364"/>
                      <a:pt x="63" y="361"/>
                    </a:cubicBezTo>
                    <a:cubicBezTo>
                      <a:pt x="64" y="359"/>
                      <a:pt x="65" y="358"/>
                      <a:pt x="65" y="355"/>
                    </a:cubicBezTo>
                    <a:cubicBezTo>
                      <a:pt x="62" y="349"/>
                      <a:pt x="61" y="340"/>
                      <a:pt x="59" y="333"/>
                    </a:cubicBezTo>
                    <a:cubicBezTo>
                      <a:pt x="59" y="332"/>
                      <a:pt x="59" y="331"/>
                      <a:pt x="60" y="330"/>
                    </a:cubicBezTo>
                    <a:cubicBezTo>
                      <a:pt x="57" y="321"/>
                      <a:pt x="58" y="308"/>
                      <a:pt x="60" y="298"/>
                    </a:cubicBezTo>
                    <a:cubicBezTo>
                      <a:pt x="60" y="294"/>
                      <a:pt x="62" y="289"/>
                      <a:pt x="63" y="285"/>
                    </a:cubicBezTo>
                    <a:cubicBezTo>
                      <a:pt x="64" y="278"/>
                      <a:pt x="64" y="269"/>
                      <a:pt x="65" y="263"/>
                    </a:cubicBezTo>
                    <a:cubicBezTo>
                      <a:pt x="70" y="263"/>
                      <a:pt x="75" y="262"/>
                      <a:pt x="80" y="262"/>
                    </a:cubicBezTo>
                    <a:cubicBezTo>
                      <a:pt x="79" y="267"/>
                      <a:pt x="77" y="272"/>
                      <a:pt x="77" y="277"/>
                    </a:cubicBezTo>
                    <a:cubicBezTo>
                      <a:pt x="77" y="285"/>
                      <a:pt x="79" y="292"/>
                      <a:pt x="80" y="299"/>
                    </a:cubicBezTo>
                    <a:cubicBezTo>
                      <a:pt x="81" y="307"/>
                      <a:pt x="81" y="314"/>
                      <a:pt x="82" y="322"/>
                    </a:cubicBezTo>
                    <a:cubicBezTo>
                      <a:pt x="80" y="326"/>
                      <a:pt x="76" y="327"/>
                      <a:pt x="75" y="330"/>
                    </a:cubicBezTo>
                    <a:cubicBezTo>
                      <a:pt x="75" y="333"/>
                      <a:pt x="75" y="335"/>
                      <a:pt x="75" y="337"/>
                    </a:cubicBezTo>
                    <a:cubicBezTo>
                      <a:pt x="78" y="340"/>
                      <a:pt x="80" y="343"/>
                      <a:pt x="81" y="348"/>
                    </a:cubicBezTo>
                    <a:cubicBezTo>
                      <a:pt x="81" y="350"/>
                      <a:pt x="81" y="352"/>
                      <a:pt x="82" y="352"/>
                    </a:cubicBezTo>
                    <a:cubicBezTo>
                      <a:pt x="84" y="352"/>
                      <a:pt x="83" y="349"/>
                      <a:pt x="83" y="348"/>
                    </a:cubicBezTo>
                    <a:cubicBezTo>
                      <a:pt x="84" y="350"/>
                      <a:pt x="85" y="352"/>
                      <a:pt x="86" y="354"/>
                    </a:cubicBezTo>
                    <a:cubicBezTo>
                      <a:pt x="88" y="359"/>
                      <a:pt x="98" y="359"/>
                      <a:pt x="105" y="358"/>
                    </a:cubicBezTo>
                    <a:cubicBezTo>
                      <a:pt x="106" y="356"/>
                      <a:pt x="105" y="354"/>
                      <a:pt x="105" y="352"/>
                    </a:cubicBezTo>
                    <a:cubicBezTo>
                      <a:pt x="104" y="349"/>
                      <a:pt x="102" y="348"/>
                      <a:pt x="99" y="347"/>
                    </a:cubicBezTo>
                    <a:cubicBezTo>
                      <a:pt x="96" y="344"/>
                      <a:pt x="93" y="339"/>
                      <a:pt x="91" y="334"/>
                    </a:cubicBezTo>
                    <a:cubicBezTo>
                      <a:pt x="91" y="329"/>
                      <a:pt x="92" y="326"/>
                      <a:pt x="92" y="322"/>
                    </a:cubicBezTo>
                    <a:cubicBezTo>
                      <a:pt x="92" y="303"/>
                      <a:pt x="100" y="289"/>
                      <a:pt x="100" y="270"/>
                    </a:cubicBezTo>
                    <a:cubicBezTo>
                      <a:pt x="100" y="267"/>
                      <a:pt x="99" y="264"/>
                      <a:pt x="99" y="262"/>
                    </a:cubicBezTo>
                    <a:cubicBezTo>
                      <a:pt x="100" y="261"/>
                      <a:pt x="103" y="261"/>
                      <a:pt x="104" y="260"/>
                    </a:cubicBezTo>
                    <a:cubicBezTo>
                      <a:pt x="104" y="254"/>
                      <a:pt x="104" y="246"/>
                      <a:pt x="104" y="239"/>
                    </a:cubicBezTo>
                    <a:cubicBezTo>
                      <a:pt x="117" y="240"/>
                      <a:pt x="130" y="239"/>
                      <a:pt x="143" y="239"/>
                    </a:cubicBezTo>
                    <a:cubicBezTo>
                      <a:pt x="146" y="239"/>
                      <a:pt x="151" y="240"/>
                      <a:pt x="154" y="238"/>
                    </a:cubicBezTo>
                    <a:cubicBezTo>
                      <a:pt x="155" y="230"/>
                      <a:pt x="154" y="222"/>
                      <a:pt x="153" y="214"/>
                    </a:cubicBezTo>
                    <a:close/>
                    <a:moveTo>
                      <a:pt x="94" y="49"/>
                    </a:moveTo>
                    <a:cubicBezTo>
                      <a:pt x="94" y="49"/>
                      <a:pt x="94" y="49"/>
                      <a:pt x="94" y="49"/>
                    </a:cubicBezTo>
                    <a:cubicBezTo>
                      <a:pt x="94" y="49"/>
                      <a:pt x="94" y="49"/>
                      <a:pt x="94" y="49"/>
                    </a:cubicBezTo>
                    <a:close/>
                    <a:moveTo>
                      <a:pt x="96" y="25"/>
                    </a:moveTo>
                    <a:cubicBezTo>
                      <a:pt x="96" y="25"/>
                      <a:pt x="96" y="25"/>
                      <a:pt x="96" y="25"/>
                    </a:cubicBezTo>
                    <a:cubicBezTo>
                      <a:pt x="97" y="25"/>
                      <a:pt x="96" y="26"/>
                      <a:pt x="96" y="26"/>
                    </a:cubicBezTo>
                    <a:cubicBezTo>
                      <a:pt x="96" y="27"/>
                      <a:pt x="96" y="26"/>
                      <a:pt x="95" y="26"/>
                    </a:cubicBezTo>
                    <a:cubicBezTo>
                      <a:pt x="96" y="25"/>
                      <a:pt x="96" y="25"/>
                      <a:pt x="96" y="25"/>
                    </a:cubicBezTo>
                    <a:close/>
                    <a:moveTo>
                      <a:pt x="96" y="25"/>
                    </a:moveTo>
                    <a:cubicBezTo>
                      <a:pt x="96" y="25"/>
                      <a:pt x="95" y="25"/>
                      <a:pt x="95" y="25"/>
                    </a:cubicBezTo>
                    <a:cubicBezTo>
                      <a:pt x="95" y="25"/>
                      <a:pt x="95" y="25"/>
                      <a:pt x="96" y="25"/>
                    </a:cubicBezTo>
                    <a:close/>
                    <a:moveTo>
                      <a:pt x="93" y="26"/>
                    </a:moveTo>
                    <a:cubicBezTo>
                      <a:pt x="93" y="26"/>
                      <a:pt x="93" y="25"/>
                      <a:pt x="93" y="25"/>
                    </a:cubicBezTo>
                    <a:cubicBezTo>
                      <a:pt x="93" y="25"/>
                      <a:pt x="93" y="25"/>
                      <a:pt x="93" y="26"/>
                    </a:cubicBezTo>
                    <a:close/>
                    <a:moveTo>
                      <a:pt x="93" y="25"/>
                    </a:moveTo>
                    <a:cubicBezTo>
                      <a:pt x="93" y="25"/>
                      <a:pt x="93" y="25"/>
                      <a:pt x="93" y="25"/>
                    </a:cubicBezTo>
                    <a:close/>
                    <a:moveTo>
                      <a:pt x="93" y="16"/>
                    </a:moveTo>
                    <a:cubicBezTo>
                      <a:pt x="93" y="16"/>
                      <a:pt x="93" y="17"/>
                      <a:pt x="93" y="17"/>
                    </a:cubicBezTo>
                    <a:cubicBezTo>
                      <a:pt x="92" y="17"/>
                      <a:pt x="92" y="16"/>
                      <a:pt x="92" y="16"/>
                    </a:cubicBezTo>
                    <a:cubicBezTo>
                      <a:pt x="92" y="16"/>
                      <a:pt x="92" y="16"/>
                      <a:pt x="93" y="16"/>
                    </a:cubicBezTo>
                    <a:close/>
                    <a:moveTo>
                      <a:pt x="42" y="26"/>
                    </a:moveTo>
                    <a:cubicBezTo>
                      <a:pt x="42" y="26"/>
                      <a:pt x="42" y="26"/>
                      <a:pt x="42" y="26"/>
                    </a:cubicBezTo>
                    <a:close/>
                    <a:moveTo>
                      <a:pt x="44" y="28"/>
                    </a:moveTo>
                    <a:cubicBezTo>
                      <a:pt x="43" y="28"/>
                      <a:pt x="43" y="28"/>
                      <a:pt x="43" y="27"/>
                    </a:cubicBezTo>
                    <a:cubicBezTo>
                      <a:pt x="43" y="27"/>
                      <a:pt x="44" y="27"/>
                      <a:pt x="44" y="26"/>
                    </a:cubicBezTo>
                    <a:cubicBezTo>
                      <a:pt x="44" y="26"/>
                      <a:pt x="44" y="27"/>
                      <a:pt x="44" y="27"/>
                    </a:cubicBezTo>
                    <a:cubicBezTo>
                      <a:pt x="44" y="27"/>
                      <a:pt x="44" y="28"/>
                      <a:pt x="44" y="28"/>
                    </a:cubicBezTo>
                    <a:close/>
                    <a:moveTo>
                      <a:pt x="78" y="6"/>
                    </a:moveTo>
                    <a:cubicBezTo>
                      <a:pt x="78" y="6"/>
                      <a:pt x="78" y="6"/>
                      <a:pt x="78" y="6"/>
                    </a:cubicBezTo>
                    <a:cubicBezTo>
                      <a:pt x="78" y="6"/>
                      <a:pt x="78" y="6"/>
                      <a:pt x="78" y="6"/>
                    </a:cubicBezTo>
                    <a:close/>
                    <a:moveTo>
                      <a:pt x="76" y="4"/>
                    </a:moveTo>
                    <a:cubicBezTo>
                      <a:pt x="77" y="4"/>
                      <a:pt x="77" y="4"/>
                      <a:pt x="76" y="4"/>
                    </a:cubicBezTo>
                    <a:close/>
                    <a:moveTo>
                      <a:pt x="69" y="3"/>
                    </a:moveTo>
                    <a:cubicBezTo>
                      <a:pt x="69" y="3"/>
                      <a:pt x="69" y="3"/>
                      <a:pt x="69" y="3"/>
                    </a:cubicBezTo>
                    <a:cubicBezTo>
                      <a:pt x="69" y="3"/>
                      <a:pt x="69" y="3"/>
                      <a:pt x="69" y="3"/>
                    </a:cubicBezTo>
                    <a:close/>
                    <a:moveTo>
                      <a:pt x="51" y="14"/>
                    </a:moveTo>
                    <a:cubicBezTo>
                      <a:pt x="52" y="14"/>
                      <a:pt x="53" y="13"/>
                      <a:pt x="54" y="14"/>
                    </a:cubicBezTo>
                    <a:cubicBezTo>
                      <a:pt x="53" y="16"/>
                      <a:pt x="51" y="16"/>
                      <a:pt x="50" y="16"/>
                    </a:cubicBezTo>
                    <a:cubicBezTo>
                      <a:pt x="50" y="15"/>
                      <a:pt x="50" y="15"/>
                      <a:pt x="51" y="14"/>
                    </a:cubicBezTo>
                    <a:close/>
                    <a:moveTo>
                      <a:pt x="46" y="20"/>
                    </a:moveTo>
                    <a:cubicBezTo>
                      <a:pt x="46" y="19"/>
                      <a:pt x="46" y="19"/>
                      <a:pt x="47" y="18"/>
                    </a:cubicBezTo>
                    <a:cubicBezTo>
                      <a:pt x="48" y="19"/>
                      <a:pt x="49" y="18"/>
                      <a:pt x="49" y="17"/>
                    </a:cubicBezTo>
                    <a:cubicBezTo>
                      <a:pt x="50" y="17"/>
                      <a:pt x="49" y="18"/>
                      <a:pt x="50" y="18"/>
                    </a:cubicBezTo>
                    <a:cubicBezTo>
                      <a:pt x="48" y="18"/>
                      <a:pt x="47" y="19"/>
                      <a:pt x="46" y="20"/>
                    </a:cubicBezTo>
                    <a:close/>
                    <a:moveTo>
                      <a:pt x="45" y="37"/>
                    </a:moveTo>
                    <a:cubicBezTo>
                      <a:pt x="45" y="36"/>
                      <a:pt x="46" y="37"/>
                      <a:pt x="45" y="37"/>
                    </a:cubicBezTo>
                    <a:cubicBezTo>
                      <a:pt x="45" y="37"/>
                      <a:pt x="45" y="37"/>
                      <a:pt x="45" y="37"/>
                    </a:cubicBezTo>
                    <a:close/>
                    <a:moveTo>
                      <a:pt x="45" y="34"/>
                    </a:moveTo>
                    <a:cubicBezTo>
                      <a:pt x="46" y="33"/>
                      <a:pt x="46" y="33"/>
                      <a:pt x="47" y="33"/>
                    </a:cubicBezTo>
                    <a:cubicBezTo>
                      <a:pt x="47" y="34"/>
                      <a:pt x="47" y="35"/>
                      <a:pt x="46" y="36"/>
                    </a:cubicBezTo>
                    <a:cubicBezTo>
                      <a:pt x="45" y="36"/>
                      <a:pt x="45" y="35"/>
                      <a:pt x="45" y="34"/>
                    </a:cubicBezTo>
                    <a:close/>
                    <a:moveTo>
                      <a:pt x="58" y="53"/>
                    </a:moveTo>
                    <a:cubicBezTo>
                      <a:pt x="54" y="53"/>
                      <a:pt x="53" y="59"/>
                      <a:pt x="49" y="59"/>
                    </a:cubicBezTo>
                    <a:cubicBezTo>
                      <a:pt x="52" y="57"/>
                      <a:pt x="53" y="53"/>
                      <a:pt x="54" y="49"/>
                    </a:cubicBezTo>
                    <a:cubicBezTo>
                      <a:pt x="53" y="48"/>
                      <a:pt x="51" y="47"/>
                      <a:pt x="49" y="46"/>
                    </a:cubicBezTo>
                    <a:cubicBezTo>
                      <a:pt x="50" y="45"/>
                      <a:pt x="51" y="44"/>
                      <a:pt x="53" y="44"/>
                    </a:cubicBezTo>
                    <a:cubicBezTo>
                      <a:pt x="53" y="44"/>
                      <a:pt x="53" y="44"/>
                      <a:pt x="53" y="44"/>
                    </a:cubicBezTo>
                    <a:cubicBezTo>
                      <a:pt x="53" y="45"/>
                      <a:pt x="54" y="45"/>
                      <a:pt x="54" y="45"/>
                    </a:cubicBezTo>
                    <a:cubicBezTo>
                      <a:pt x="54" y="45"/>
                      <a:pt x="55" y="46"/>
                      <a:pt x="55" y="46"/>
                    </a:cubicBezTo>
                    <a:cubicBezTo>
                      <a:pt x="55" y="47"/>
                      <a:pt x="55" y="47"/>
                      <a:pt x="56" y="47"/>
                    </a:cubicBezTo>
                    <a:cubicBezTo>
                      <a:pt x="55" y="47"/>
                      <a:pt x="56" y="47"/>
                      <a:pt x="56" y="47"/>
                    </a:cubicBezTo>
                    <a:cubicBezTo>
                      <a:pt x="56" y="47"/>
                      <a:pt x="56" y="47"/>
                      <a:pt x="57" y="47"/>
                    </a:cubicBezTo>
                    <a:cubicBezTo>
                      <a:pt x="57" y="47"/>
                      <a:pt x="57" y="47"/>
                      <a:pt x="58" y="47"/>
                    </a:cubicBezTo>
                    <a:cubicBezTo>
                      <a:pt x="58" y="47"/>
                      <a:pt x="58" y="47"/>
                      <a:pt x="58" y="47"/>
                    </a:cubicBezTo>
                    <a:cubicBezTo>
                      <a:pt x="58" y="49"/>
                      <a:pt x="58" y="51"/>
                      <a:pt x="58" y="53"/>
                    </a:cubicBezTo>
                    <a:close/>
                    <a:moveTo>
                      <a:pt x="113" y="186"/>
                    </a:moveTo>
                    <a:cubicBezTo>
                      <a:pt x="114" y="185"/>
                      <a:pt x="114" y="184"/>
                      <a:pt x="115" y="183"/>
                    </a:cubicBezTo>
                    <a:cubicBezTo>
                      <a:pt x="115" y="184"/>
                      <a:pt x="115" y="185"/>
                      <a:pt x="115" y="186"/>
                    </a:cubicBezTo>
                    <a:cubicBezTo>
                      <a:pt x="115" y="186"/>
                      <a:pt x="114" y="186"/>
                      <a:pt x="113" y="186"/>
                    </a:cubicBezTo>
                    <a:close/>
                    <a:moveTo>
                      <a:pt x="116" y="179"/>
                    </a:moveTo>
                    <a:cubicBezTo>
                      <a:pt x="115" y="180"/>
                      <a:pt x="115" y="178"/>
                      <a:pt x="113" y="179"/>
                    </a:cubicBezTo>
                    <a:cubicBezTo>
                      <a:pt x="113" y="180"/>
                      <a:pt x="114" y="180"/>
                      <a:pt x="114" y="181"/>
                    </a:cubicBezTo>
                    <a:cubicBezTo>
                      <a:pt x="112" y="182"/>
                      <a:pt x="111" y="184"/>
                      <a:pt x="111" y="186"/>
                    </a:cubicBezTo>
                    <a:cubicBezTo>
                      <a:pt x="110" y="186"/>
                      <a:pt x="110" y="186"/>
                      <a:pt x="109" y="186"/>
                    </a:cubicBezTo>
                    <a:cubicBezTo>
                      <a:pt x="109" y="184"/>
                      <a:pt x="109" y="181"/>
                      <a:pt x="109" y="179"/>
                    </a:cubicBezTo>
                    <a:cubicBezTo>
                      <a:pt x="110" y="179"/>
                      <a:pt x="111" y="179"/>
                      <a:pt x="112" y="178"/>
                    </a:cubicBezTo>
                    <a:cubicBezTo>
                      <a:pt x="112" y="176"/>
                      <a:pt x="111" y="174"/>
                      <a:pt x="112" y="173"/>
                    </a:cubicBezTo>
                    <a:cubicBezTo>
                      <a:pt x="113" y="173"/>
                      <a:pt x="114" y="173"/>
                      <a:pt x="115" y="173"/>
                    </a:cubicBezTo>
                    <a:cubicBezTo>
                      <a:pt x="116" y="175"/>
                      <a:pt x="117" y="177"/>
                      <a:pt x="116" y="179"/>
                    </a:cubicBezTo>
                    <a:close/>
                    <a:moveTo>
                      <a:pt x="128" y="185"/>
                    </a:moveTo>
                    <a:cubicBezTo>
                      <a:pt x="124" y="185"/>
                      <a:pt x="121" y="185"/>
                      <a:pt x="118" y="186"/>
                    </a:cubicBezTo>
                    <a:cubicBezTo>
                      <a:pt x="118" y="185"/>
                      <a:pt x="117" y="184"/>
                      <a:pt x="118" y="183"/>
                    </a:cubicBezTo>
                    <a:cubicBezTo>
                      <a:pt x="119" y="184"/>
                      <a:pt x="121" y="186"/>
                      <a:pt x="123" y="184"/>
                    </a:cubicBezTo>
                    <a:cubicBezTo>
                      <a:pt x="123" y="185"/>
                      <a:pt x="124" y="185"/>
                      <a:pt x="126" y="185"/>
                    </a:cubicBezTo>
                    <a:cubicBezTo>
                      <a:pt x="126" y="184"/>
                      <a:pt x="127" y="183"/>
                      <a:pt x="128" y="182"/>
                    </a:cubicBezTo>
                    <a:cubicBezTo>
                      <a:pt x="128" y="183"/>
                      <a:pt x="128" y="184"/>
                      <a:pt x="128" y="185"/>
                    </a:cubicBezTo>
                    <a:close/>
                    <a:moveTo>
                      <a:pt x="131" y="185"/>
                    </a:moveTo>
                    <a:cubicBezTo>
                      <a:pt x="131" y="184"/>
                      <a:pt x="130" y="183"/>
                      <a:pt x="131" y="182"/>
                    </a:cubicBezTo>
                    <a:cubicBezTo>
                      <a:pt x="131" y="183"/>
                      <a:pt x="132" y="184"/>
                      <a:pt x="132" y="185"/>
                    </a:cubicBezTo>
                    <a:cubicBezTo>
                      <a:pt x="131" y="185"/>
                      <a:pt x="131" y="185"/>
                      <a:pt x="13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 name="Freeform 488">
                <a:extLst>
                  <a:ext uri="{FF2B5EF4-FFF2-40B4-BE49-F238E27FC236}">
                    <a16:creationId xmlns:a16="http://schemas.microsoft.com/office/drawing/2014/main" id="{C9620439-FC4C-4514-8054-EFD7971F2EF6}"/>
                  </a:ext>
                </a:extLst>
              </p:cNvPr>
              <p:cNvSpPr>
                <a:spLocks/>
              </p:cNvSpPr>
              <p:nvPr/>
            </p:nvSpPr>
            <p:spPr bwMode="gray">
              <a:xfrm>
                <a:off x="2349500" y="3016250"/>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Freeform 489">
                <a:extLst>
                  <a:ext uri="{FF2B5EF4-FFF2-40B4-BE49-F238E27FC236}">
                    <a16:creationId xmlns:a16="http://schemas.microsoft.com/office/drawing/2014/main" id="{6A74E8FC-250A-463F-9A4E-04B72B33856D}"/>
                  </a:ext>
                </a:extLst>
              </p:cNvPr>
              <p:cNvSpPr>
                <a:spLocks/>
              </p:cNvSpPr>
              <p:nvPr/>
            </p:nvSpPr>
            <p:spPr bwMode="gray">
              <a:xfrm>
                <a:off x="2312987" y="3025775"/>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3" name="Ellipse 12">
              <a:extLst>
                <a:ext uri="{FF2B5EF4-FFF2-40B4-BE49-F238E27FC236}">
                  <a16:creationId xmlns:a16="http://schemas.microsoft.com/office/drawing/2014/main" id="{7CE70D1C-FF4C-42FF-BEA5-CF101C468322}"/>
                </a:ext>
              </a:extLst>
            </p:cNvPr>
            <p:cNvSpPr/>
            <p:nvPr/>
          </p:nvSpPr>
          <p:spPr bwMode="gray">
            <a:xfrm>
              <a:off x="4744403" y="3544254"/>
              <a:ext cx="45720" cy="45720"/>
            </a:xfrm>
            <a:prstGeom prst="ellipse">
              <a:avLst/>
            </a:prstGeom>
            <a:solidFill>
              <a:srgbClr val="8D2D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de-DE" sz="1400" dirty="0" err="1">
                <a:latin typeface="Arial" pitchFamily="34" charset="0"/>
                <a:cs typeface="Arial" pitchFamily="34" charset="0"/>
              </a:endParaRPr>
            </a:p>
          </p:txBody>
        </p:sp>
      </p:grpSp>
      <p:grpSp>
        <p:nvGrpSpPr>
          <p:cNvPr id="28" name="Gruppieren 50">
            <a:extLst>
              <a:ext uri="{FF2B5EF4-FFF2-40B4-BE49-F238E27FC236}">
                <a16:creationId xmlns:a16="http://schemas.microsoft.com/office/drawing/2014/main" id="{BABC5CDD-4C62-4D41-A3B1-A24A7DA15829}"/>
              </a:ext>
            </a:extLst>
          </p:cNvPr>
          <p:cNvGrpSpPr/>
          <p:nvPr/>
        </p:nvGrpSpPr>
        <p:grpSpPr bwMode="gray">
          <a:xfrm>
            <a:off x="3570206" y="2793486"/>
            <a:ext cx="662181" cy="2705061"/>
            <a:chOff x="3558676" y="3317130"/>
            <a:chExt cx="662181" cy="2705061"/>
          </a:xfrm>
        </p:grpSpPr>
        <p:sp>
          <p:nvSpPr>
            <p:cNvPr id="29" name="Freeform 463">
              <a:extLst>
                <a:ext uri="{FF2B5EF4-FFF2-40B4-BE49-F238E27FC236}">
                  <a16:creationId xmlns:a16="http://schemas.microsoft.com/office/drawing/2014/main" id="{26B173C9-547E-432C-99AF-697141780CDF}"/>
                </a:ext>
              </a:extLst>
            </p:cNvPr>
            <p:cNvSpPr>
              <a:spLocks noEditPoints="1"/>
            </p:cNvSpPr>
            <p:nvPr/>
          </p:nvSpPr>
          <p:spPr bwMode="gray">
            <a:xfrm>
              <a:off x="3558676" y="3317130"/>
              <a:ext cx="662181" cy="2705061"/>
            </a:xfrm>
            <a:custGeom>
              <a:avLst/>
              <a:gdLst>
                <a:gd name="T0" fmla="*/ 77 w 94"/>
                <a:gd name="T1" fmla="*/ 75 h 381"/>
                <a:gd name="T2" fmla="*/ 69 w 94"/>
                <a:gd name="T3" fmla="*/ 61 h 381"/>
                <a:gd name="T4" fmla="*/ 49 w 94"/>
                <a:gd name="T5" fmla="*/ 53 h 381"/>
                <a:gd name="T6" fmla="*/ 49 w 94"/>
                <a:gd name="T7" fmla="*/ 45 h 381"/>
                <a:gd name="T8" fmla="*/ 51 w 94"/>
                <a:gd name="T9" fmla="*/ 41 h 381"/>
                <a:gd name="T10" fmla="*/ 49 w 94"/>
                <a:gd name="T11" fmla="*/ 9 h 381"/>
                <a:gd name="T12" fmla="*/ 10 w 94"/>
                <a:gd name="T13" fmla="*/ 27 h 381"/>
                <a:gd name="T14" fmla="*/ 23 w 94"/>
                <a:gd name="T15" fmla="*/ 52 h 381"/>
                <a:gd name="T16" fmla="*/ 6 w 94"/>
                <a:gd name="T17" fmla="*/ 59 h 381"/>
                <a:gd name="T18" fmla="*/ 2 w 94"/>
                <a:gd name="T19" fmla="*/ 78 h 381"/>
                <a:gd name="T20" fmla="*/ 3 w 94"/>
                <a:gd name="T21" fmla="*/ 103 h 381"/>
                <a:gd name="T22" fmla="*/ 4 w 94"/>
                <a:gd name="T23" fmla="*/ 108 h 381"/>
                <a:gd name="T24" fmla="*/ 16 w 94"/>
                <a:gd name="T25" fmla="*/ 119 h 381"/>
                <a:gd name="T26" fmla="*/ 8 w 94"/>
                <a:gd name="T27" fmla="*/ 170 h 381"/>
                <a:gd name="T28" fmla="*/ 12 w 94"/>
                <a:gd name="T29" fmla="*/ 198 h 381"/>
                <a:gd name="T30" fmla="*/ 22 w 94"/>
                <a:gd name="T31" fmla="*/ 253 h 381"/>
                <a:gd name="T32" fmla="*/ 33 w 94"/>
                <a:gd name="T33" fmla="*/ 256 h 381"/>
                <a:gd name="T34" fmla="*/ 33 w 94"/>
                <a:gd name="T35" fmla="*/ 267 h 381"/>
                <a:gd name="T36" fmla="*/ 23 w 94"/>
                <a:gd name="T37" fmla="*/ 344 h 381"/>
                <a:gd name="T38" fmla="*/ 19 w 94"/>
                <a:gd name="T39" fmla="*/ 360 h 381"/>
                <a:gd name="T40" fmla="*/ 28 w 94"/>
                <a:gd name="T41" fmla="*/ 370 h 381"/>
                <a:gd name="T42" fmla="*/ 45 w 94"/>
                <a:gd name="T43" fmla="*/ 379 h 381"/>
                <a:gd name="T44" fmla="*/ 55 w 94"/>
                <a:gd name="T45" fmla="*/ 380 h 381"/>
                <a:gd name="T46" fmla="*/ 68 w 94"/>
                <a:gd name="T47" fmla="*/ 372 h 381"/>
                <a:gd name="T48" fmla="*/ 59 w 94"/>
                <a:gd name="T49" fmla="*/ 363 h 381"/>
                <a:gd name="T50" fmla="*/ 53 w 94"/>
                <a:gd name="T51" fmla="*/ 344 h 381"/>
                <a:gd name="T52" fmla="*/ 52 w 94"/>
                <a:gd name="T53" fmla="*/ 273 h 381"/>
                <a:gd name="T54" fmla="*/ 57 w 94"/>
                <a:gd name="T55" fmla="*/ 254 h 381"/>
                <a:gd name="T56" fmla="*/ 64 w 94"/>
                <a:gd name="T57" fmla="*/ 251 h 381"/>
                <a:gd name="T58" fmla="*/ 75 w 94"/>
                <a:gd name="T59" fmla="*/ 230 h 381"/>
                <a:gd name="T60" fmla="*/ 78 w 94"/>
                <a:gd name="T61" fmla="*/ 196 h 381"/>
                <a:gd name="T62" fmla="*/ 80 w 94"/>
                <a:gd name="T63" fmla="*/ 189 h 381"/>
                <a:gd name="T64" fmla="*/ 78 w 94"/>
                <a:gd name="T65" fmla="*/ 164 h 381"/>
                <a:gd name="T66" fmla="*/ 72 w 94"/>
                <a:gd name="T67" fmla="*/ 143 h 381"/>
                <a:gd name="T68" fmla="*/ 75 w 94"/>
                <a:gd name="T69" fmla="*/ 127 h 381"/>
                <a:gd name="T70" fmla="*/ 88 w 94"/>
                <a:gd name="T71" fmla="*/ 113 h 381"/>
                <a:gd name="T72" fmla="*/ 92 w 94"/>
                <a:gd name="T73" fmla="*/ 100 h 381"/>
                <a:gd name="T74" fmla="*/ 41 w 94"/>
                <a:gd name="T75" fmla="*/ 357 h 381"/>
                <a:gd name="T76" fmla="*/ 41 w 94"/>
                <a:gd name="T77" fmla="*/ 356 h 381"/>
                <a:gd name="T78" fmla="*/ 41 w 94"/>
                <a:gd name="T79" fmla="*/ 355 h 381"/>
                <a:gd name="T80" fmla="*/ 34 w 94"/>
                <a:gd name="T81" fmla="*/ 349 h 381"/>
                <a:gd name="T82" fmla="*/ 43 w 94"/>
                <a:gd name="T83" fmla="*/ 347 h 381"/>
                <a:gd name="T84" fmla="*/ 71 w 94"/>
                <a:gd name="T85" fmla="*/ 129 h 381"/>
                <a:gd name="T86" fmla="*/ 71 w 94"/>
                <a:gd name="T87" fmla="*/ 1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381">
                  <a:moveTo>
                    <a:pt x="92" y="100"/>
                  </a:moveTo>
                  <a:cubicBezTo>
                    <a:pt x="87" y="92"/>
                    <a:pt x="80" y="84"/>
                    <a:pt x="77" y="75"/>
                  </a:cubicBezTo>
                  <a:cubicBezTo>
                    <a:pt x="76" y="73"/>
                    <a:pt x="75" y="70"/>
                    <a:pt x="74" y="68"/>
                  </a:cubicBezTo>
                  <a:cubicBezTo>
                    <a:pt x="73" y="65"/>
                    <a:pt x="71" y="63"/>
                    <a:pt x="69" y="61"/>
                  </a:cubicBezTo>
                  <a:cubicBezTo>
                    <a:pt x="64" y="60"/>
                    <a:pt x="60" y="59"/>
                    <a:pt x="56" y="58"/>
                  </a:cubicBezTo>
                  <a:cubicBezTo>
                    <a:pt x="53" y="57"/>
                    <a:pt x="51" y="55"/>
                    <a:pt x="49" y="53"/>
                  </a:cubicBezTo>
                  <a:cubicBezTo>
                    <a:pt x="46" y="52"/>
                    <a:pt x="46" y="52"/>
                    <a:pt x="46" y="49"/>
                  </a:cubicBezTo>
                  <a:cubicBezTo>
                    <a:pt x="46" y="46"/>
                    <a:pt x="48" y="47"/>
                    <a:pt x="49" y="45"/>
                  </a:cubicBezTo>
                  <a:cubicBezTo>
                    <a:pt x="50" y="43"/>
                    <a:pt x="50" y="41"/>
                    <a:pt x="51" y="39"/>
                  </a:cubicBezTo>
                  <a:cubicBezTo>
                    <a:pt x="51" y="40"/>
                    <a:pt x="51" y="41"/>
                    <a:pt x="51" y="41"/>
                  </a:cubicBezTo>
                  <a:cubicBezTo>
                    <a:pt x="51" y="41"/>
                    <a:pt x="52" y="41"/>
                    <a:pt x="52" y="41"/>
                  </a:cubicBezTo>
                  <a:cubicBezTo>
                    <a:pt x="49" y="31"/>
                    <a:pt x="54" y="20"/>
                    <a:pt x="49" y="9"/>
                  </a:cubicBezTo>
                  <a:cubicBezTo>
                    <a:pt x="45" y="2"/>
                    <a:pt x="28" y="0"/>
                    <a:pt x="21" y="4"/>
                  </a:cubicBezTo>
                  <a:cubicBezTo>
                    <a:pt x="13" y="8"/>
                    <a:pt x="10" y="18"/>
                    <a:pt x="10" y="27"/>
                  </a:cubicBezTo>
                  <a:cubicBezTo>
                    <a:pt x="9" y="33"/>
                    <a:pt x="12" y="37"/>
                    <a:pt x="15" y="42"/>
                  </a:cubicBezTo>
                  <a:cubicBezTo>
                    <a:pt x="18" y="45"/>
                    <a:pt x="19" y="50"/>
                    <a:pt x="23" y="52"/>
                  </a:cubicBezTo>
                  <a:cubicBezTo>
                    <a:pt x="20" y="55"/>
                    <a:pt x="19" y="55"/>
                    <a:pt x="15" y="56"/>
                  </a:cubicBezTo>
                  <a:cubicBezTo>
                    <a:pt x="11" y="56"/>
                    <a:pt x="7" y="56"/>
                    <a:pt x="6" y="59"/>
                  </a:cubicBezTo>
                  <a:cubicBezTo>
                    <a:pt x="4" y="63"/>
                    <a:pt x="2" y="66"/>
                    <a:pt x="0" y="69"/>
                  </a:cubicBezTo>
                  <a:cubicBezTo>
                    <a:pt x="1" y="72"/>
                    <a:pt x="2" y="75"/>
                    <a:pt x="2" y="78"/>
                  </a:cubicBezTo>
                  <a:cubicBezTo>
                    <a:pt x="3" y="84"/>
                    <a:pt x="6" y="91"/>
                    <a:pt x="3" y="96"/>
                  </a:cubicBezTo>
                  <a:cubicBezTo>
                    <a:pt x="2" y="97"/>
                    <a:pt x="0" y="104"/>
                    <a:pt x="3" y="103"/>
                  </a:cubicBezTo>
                  <a:cubicBezTo>
                    <a:pt x="5" y="102"/>
                    <a:pt x="5" y="100"/>
                    <a:pt x="5" y="99"/>
                  </a:cubicBezTo>
                  <a:cubicBezTo>
                    <a:pt x="5" y="102"/>
                    <a:pt x="3" y="105"/>
                    <a:pt x="4" y="108"/>
                  </a:cubicBezTo>
                  <a:cubicBezTo>
                    <a:pt x="4" y="111"/>
                    <a:pt x="5" y="109"/>
                    <a:pt x="7" y="109"/>
                  </a:cubicBezTo>
                  <a:cubicBezTo>
                    <a:pt x="8" y="115"/>
                    <a:pt x="10" y="116"/>
                    <a:pt x="16" y="119"/>
                  </a:cubicBezTo>
                  <a:cubicBezTo>
                    <a:pt x="20" y="121"/>
                    <a:pt x="17" y="132"/>
                    <a:pt x="16" y="136"/>
                  </a:cubicBezTo>
                  <a:cubicBezTo>
                    <a:pt x="14" y="148"/>
                    <a:pt x="10" y="159"/>
                    <a:pt x="8" y="170"/>
                  </a:cubicBezTo>
                  <a:cubicBezTo>
                    <a:pt x="7" y="178"/>
                    <a:pt x="7" y="185"/>
                    <a:pt x="8" y="192"/>
                  </a:cubicBezTo>
                  <a:cubicBezTo>
                    <a:pt x="8" y="197"/>
                    <a:pt x="9" y="196"/>
                    <a:pt x="12" y="198"/>
                  </a:cubicBezTo>
                  <a:cubicBezTo>
                    <a:pt x="13" y="201"/>
                    <a:pt x="13" y="205"/>
                    <a:pt x="14" y="208"/>
                  </a:cubicBezTo>
                  <a:cubicBezTo>
                    <a:pt x="16" y="223"/>
                    <a:pt x="19" y="238"/>
                    <a:pt x="22" y="253"/>
                  </a:cubicBezTo>
                  <a:cubicBezTo>
                    <a:pt x="24" y="253"/>
                    <a:pt x="26" y="252"/>
                    <a:pt x="29" y="252"/>
                  </a:cubicBezTo>
                  <a:cubicBezTo>
                    <a:pt x="32" y="251"/>
                    <a:pt x="31" y="253"/>
                    <a:pt x="33" y="256"/>
                  </a:cubicBezTo>
                  <a:cubicBezTo>
                    <a:pt x="33" y="258"/>
                    <a:pt x="34" y="260"/>
                    <a:pt x="35" y="262"/>
                  </a:cubicBezTo>
                  <a:cubicBezTo>
                    <a:pt x="36" y="264"/>
                    <a:pt x="35" y="265"/>
                    <a:pt x="33" y="267"/>
                  </a:cubicBezTo>
                  <a:cubicBezTo>
                    <a:pt x="28" y="274"/>
                    <a:pt x="26" y="281"/>
                    <a:pt x="25" y="289"/>
                  </a:cubicBezTo>
                  <a:cubicBezTo>
                    <a:pt x="22" y="307"/>
                    <a:pt x="25" y="326"/>
                    <a:pt x="23" y="344"/>
                  </a:cubicBezTo>
                  <a:cubicBezTo>
                    <a:pt x="22" y="349"/>
                    <a:pt x="20" y="351"/>
                    <a:pt x="19" y="356"/>
                  </a:cubicBezTo>
                  <a:cubicBezTo>
                    <a:pt x="19" y="357"/>
                    <a:pt x="19" y="358"/>
                    <a:pt x="19" y="360"/>
                  </a:cubicBezTo>
                  <a:cubicBezTo>
                    <a:pt x="18" y="361"/>
                    <a:pt x="18" y="363"/>
                    <a:pt x="19" y="364"/>
                  </a:cubicBezTo>
                  <a:cubicBezTo>
                    <a:pt x="22" y="367"/>
                    <a:pt x="26" y="367"/>
                    <a:pt x="28" y="370"/>
                  </a:cubicBezTo>
                  <a:cubicBezTo>
                    <a:pt x="29" y="372"/>
                    <a:pt x="31" y="374"/>
                    <a:pt x="34" y="376"/>
                  </a:cubicBezTo>
                  <a:cubicBezTo>
                    <a:pt x="37" y="378"/>
                    <a:pt x="41" y="380"/>
                    <a:pt x="45" y="379"/>
                  </a:cubicBezTo>
                  <a:cubicBezTo>
                    <a:pt x="47" y="379"/>
                    <a:pt x="47" y="379"/>
                    <a:pt x="49" y="379"/>
                  </a:cubicBezTo>
                  <a:cubicBezTo>
                    <a:pt x="51" y="380"/>
                    <a:pt x="53" y="380"/>
                    <a:pt x="55" y="380"/>
                  </a:cubicBezTo>
                  <a:cubicBezTo>
                    <a:pt x="57" y="381"/>
                    <a:pt x="75" y="381"/>
                    <a:pt x="70" y="377"/>
                  </a:cubicBezTo>
                  <a:cubicBezTo>
                    <a:pt x="69" y="375"/>
                    <a:pt x="70" y="373"/>
                    <a:pt x="68" y="372"/>
                  </a:cubicBezTo>
                  <a:cubicBezTo>
                    <a:pt x="68" y="370"/>
                    <a:pt x="67" y="369"/>
                    <a:pt x="66" y="368"/>
                  </a:cubicBezTo>
                  <a:cubicBezTo>
                    <a:pt x="62" y="368"/>
                    <a:pt x="61" y="365"/>
                    <a:pt x="59" y="363"/>
                  </a:cubicBezTo>
                  <a:cubicBezTo>
                    <a:pt x="60" y="359"/>
                    <a:pt x="56" y="357"/>
                    <a:pt x="55" y="355"/>
                  </a:cubicBezTo>
                  <a:cubicBezTo>
                    <a:pt x="54" y="351"/>
                    <a:pt x="53" y="347"/>
                    <a:pt x="53" y="344"/>
                  </a:cubicBezTo>
                  <a:cubicBezTo>
                    <a:pt x="50" y="325"/>
                    <a:pt x="54" y="306"/>
                    <a:pt x="53" y="287"/>
                  </a:cubicBezTo>
                  <a:cubicBezTo>
                    <a:pt x="52" y="282"/>
                    <a:pt x="51" y="278"/>
                    <a:pt x="52" y="273"/>
                  </a:cubicBezTo>
                  <a:cubicBezTo>
                    <a:pt x="52" y="270"/>
                    <a:pt x="54" y="267"/>
                    <a:pt x="55" y="264"/>
                  </a:cubicBezTo>
                  <a:cubicBezTo>
                    <a:pt x="56" y="261"/>
                    <a:pt x="57" y="258"/>
                    <a:pt x="57" y="254"/>
                  </a:cubicBezTo>
                  <a:cubicBezTo>
                    <a:pt x="57" y="253"/>
                    <a:pt x="58" y="251"/>
                    <a:pt x="59" y="250"/>
                  </a:cubicBezTo>
                  <a:cubicBezTo>
                    <a:pt x="60" y="251"/>
                    <a:pt x="62" y="251"/>
                    <a:pt x="64" y="251"/>
                  </a:cubicBezTo>
                  <a:cubicBezTo>
                    <a:pt x="68" y="250"/>
                    <a:pt x="74" y="250"/>
                    <a:pt x="74" y="245"/>
                  </a:cubicBezTo>
                  <a:cubicBezTo>
                    <a:pt x="75" y="240"/>
                    <a:pt x="75" y="235"/>
                    <a:pt x="75" y="230"/>
                  </a:cubicBezTo>
                  <a:cubicBezTo>
                    <a:pt x="76" y="220"/>
                    <a:pt x="77" y="211"/>
                    <a:pt x="78" y="201"/>
                  </a:cubicBezTo>
                  <a:cubicBezTo>
                    <a:pt x="78" y="199"/>
                    <a:pt x="78" y="197"/>
                    <a:pt x="78" y="196"/>
                  </a:cubicBezTo>
                  <a:cubicBezTo>
                    <a:pt x="79" y="196"/>
                    <a:pt x="80" y="196"/>
                    <a:pt x="81" y="195"/>
                  </a:cubicBezTo>
                  <a:cubicBezTo>
                    <a:pt x="81" y="193"/>
                    <a:pt x="80" y="191"/>
                    <a:pt x="80" y="189"/>
                  </a:cubicBezTo>
                  <a:cubicBezTo>
                    <a:pt x="80" y="185"/>
                    <a:pt x="80" y="180"/>
                    <a:pt x="79" y="176"/>
                  </a:cubicBezTo>
                  <a:cubicBezTo>
                    <a:pt x="79" y="172"/>
                    <a:pt x="79" y="168"/>
                    <a:pt x="78" y="164"/>
                  </a:cubicBezTo>
                  <a:cubicBezTo>
                    <a:pt x="78" y="163"/>
                    <a:pt x="75" y="155"/>
                    <a:pt x="75" y="155"/>
                  </a:cubicBezTo>
                  <a:cubicBezTo>
                    <a:pt x="76" y="154"/>
                    <a:pt x="72" y="145"/>
                    <a:pt x="72" y="143"/>
                  </a:cubicBezTo>
                  <a:cubicBezTo>
                    <a:pt x="70" y="140"/>
                    <a:pt x="70" y="138"/>
                    <a:pt x="71" y="134"/>
                  </a:cubicBezTo>
                  <a:cubicBezTo>
                    <a:pt x="71" y="132"/>
                    <a:pt x="74" y="130"/>
                    <a:pt x="75" y="127"/>
                  </a:cubicBezTo>
                  <a:cubicBezTo>
                    <a:pt x="77" y="123"/>
                    <a:pt x="77" y="120"/>
                    <a:pt x="77" y="116"/>
                  </a:cubicBezTo>
                  <a:cubicBezTo>
                    <a:pt x="82" y="116"/>
                    <a:pt x="84" y="117"/>
                    <a:pt x="88" y="113"/>
                  </a:cubicBezTo>
                  <a:cubicBezTo>
                    <a:pt x="90" y="111"/>
                    <a:pt x="92" y="110"/>
                    <a:pt x="93" y="107"/>
                  </a:cubicBezTo>
                  <a:cubicBezTo>
                    <a:pt x="94" y="105"/>
                    <a:pt x="93" y="103"/>
                    <a:pt x="92" y="100"/>
                  </a:cubicBezTo>
                  <a:close/>
                  <a:moveTo>
                    <a:pt x="41" y="356"/>
                  </a:moveTo>
                  <a:cubicBezTo>
                    <a:pt x="41" y="356"/>
                    <a:pt x="41" y="357"/>
                    <a:pt x="41" y="357"/>
                  </a:cubicBezTo>
                  <a:cubicBezTo>
                    <a:pt x="41" y="357"/>
                    <a:pt x="41" y="357"/>
                    <a:pt x="41" y="356"/>
                  </a:cubicBezTo>
                  <a:cubicBezTo>
                    <a:pt x="41" y="356"/>
                    <a:pt x="41" y="356"/>
                    <a:pt x="41" y="356"/>
                  </a:cubicBezTo>
                  <a:cubicBezTo>
                    <a:pt x="42" y="356"/>
                    <a:pt x="42" y="356"/>
                    <a:pt x="41" y="356"/>
                  </a:cubicBezTo>
                  <a:close/>
                  <a:moveTo>
                    <a:pt x="41" y="355"/>
                  </a:moveTo>
                  <a:cubicBezTo>
                    <a:pt x="40" y="356"/>
                    <a:pt x="40" y="358"/>
                    <a:pt x="40" y="360"/>
                  </a:cubicBezTo>
                  <a:cubicBezTo>
                    <a:pt x="38" y="359"/>
                    <a:pt x="34" y="351"/>
                    <a:pt x="34" y="349"/>
                  </a:cubicBezTo>
                  <a:cubicBezTo>
                    <a:pt x="33" y="340"/>
                    <a:pt x="36" y="333"/>
                    <a:pt x="38" y="325"/>
                  </a:cubicBezTo>
                  <a:cubicBezTo>
                    <a:pt x="40" y="332"/>
                    <a:pt x="42" y="340"/>
                    <a:pt x="43" y="347"/>
                  </a:cubicBezTo>
                  <a:cubicBezTo>
                    <a:pt x="43" y="349"/>
                    <a:pt x="43" y="353"/>
                    <a:pt x="41" y="355"/>
                  </a:cubicBezTo>
                  <a:close/>
                  <a:moveTo>
                    <a:pt x="71" y="129"/>
                  </a:moveTo>
                  <a:cubicBezTo>
                    <a:pt x="70" y="129"/>
                    <a:pt x="71" y="128"/>
                    <a:pt x="71" y="128"/>
                  </a:cubicBezTo>
                  <a:cubicBezTo>
                    <a:pt x="72" y="128"/>
                    <a:pt x="71" y="129"/>
                    <a:pt x="71" y="129"/>
                  </a:cubicBezTo>
                  <a:close/>
                </a:path>
              </a:pathLst>
            </a:custGeom>
            <a:solidFill>
              <a:srgbClr val="668FA3"/>
            </a:solidFill>
            <a:ln>
              <a:noFill/>
            </a:ln>
          </p:spPr>
          <p:txBody>
            <a:bodyPr vert="horz" wrap="square" lIns="91440" tIns="45720" rIns="91440" bIns="45720" numCol="1" anchor="t" anchorCtr="0" compatLnSpc="1">
              <a:prstTxWarp prst="textNoShape">
                <a:avLst/>
              </a:prstTxWarp>
            </a:bodyPr>
            <a:lstStyle/>
            <a:p>
              <a:endParaRPr lang="de-DE"/>
            </a:p>
          </p:txBody>
        </p:sp>
        <p:sp>
          <p:nvSpPr>
            <p:cNvPr id="30" name="Ellipse 29">
              <a:extLst>
                <a:ext uri="{FF2B5EF4-FFF2-40B4-BE49-F238E27FC236}">
                  <a16:creationId xmlns:a16="http://schemas.microsoft.com/office/drawing/2014/main" id="{6495368D-D464-4586-B508-C5B422327080}"/>
                </a:ext>
              </a:extLst>
            </p:cNvPr>
            <p:cNvSpPr/>
            <p:nvPr/>
          </p:nvSpPr>
          <p:spPr bwMode="gray">
            <a:xfrm>
              <a:off x="3658553" y="3551398"/>
              <a:ext cx="45720" cy="45720"/>
            </a:xfrm>
            <a:prstGeom prst="ellipse">
              <a:avLst/>
            </a:prstGeom>
            <a:solidFill>
              <a:srgbClr val="8D2D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de-DE" sz="1400" dirty="0" err="1">
                <a:latin typeface="Arial" pitchFamily="34" charset="0"/>
                <a:cs typeface="Arial" pitchFamily="34" charset="0"/>
              </a:endParaRPr>
            </a:p>
          </p:txBody>
        </p:sp>
      </p:grpSp>
      <p:grpSp>
        <p:nvGrpSpPr>
          <p:cNvPr id="31" name="Gruppieren 52">
            <a:extLst>
              <a:ext uri="{FF2B5EF4-FFF2-40B4-BE49-F238E27FC236}">
                <a16:creationId xmlns:a16="http://schemas.microsoft.com/office/drawing/2014/main" id="{761039C8-1758-43CC-A964-58B72C3F3383}"/>
              </a:ext>
            </a:extLst>
          </p:cNvPr>
          <p:cNvGrpSpPr/>
          <p:nvPr/>
        </p:nvGrpSpPr>
        <p:grpSpPr bwMode="gray">
          <a:xfrm>
            <a:off x="5700070" y="2764303"/>
            <a:ext cx="987258" cy="2752929"/>
            <a:chOff x="5700070" y="3287947"/>
            <a:chExt cx="987258" cy="2752929"/>
          </a:xfrm>
        </p:grpSpPr>
        <p:sp>
          <p:nvSpPr>
            <p:cNvPr id="32" name="Freeform 751">
              <a:extLst>
                <a:ext uri="{FF2B5EF4-FFF2-40B4-BE49-F238E27FC236}">
                  <a16:creationId xmlns:a16="http://schemas.microsoft.com/office/drawing/2014/main" id="{F12F111D-7FDF-41CE-9229-D2DA86F1D212}"/>
                </a:ext>
              </a:extLst>
            </p:cNvPr>
            <p:cNvSpPr>
              <a:spLocks noEditPoints="1"/>
            </p:cNvSpPr>
            <p:nvPr/>
          </p:nvSpPr>
          <p:spPr bwMode="gray">
            <a:xfrm>
              <a:off x="5700070" y="3287947"/>
              <a:ext cx="987258" cy="2752929"/>
            </a:xfrm>
            <a:custGeom>
              <a:avLst/>
              <a:gdLst>
                <a:gd name="T0" fmla="*/ 184 w 207"/>
                <a:gd name="T1" fmla="*/ 460 h 575"/>
                <a:gd name="T2" fmla="*/ 142 w 207"/>
                <a:gd name="T3" fmla="*/ 388 h 575"/>
                <a:gd name="T4" fmla="*/ 156 w 207"/>
                <a:gd name="T5" fmla="*/ 215 h 575"/>
                <a:gd name="T6" fmla="*/ 180 w 207"/>
                <a:gd name="T7" fmla="*/ 153 h 575"/>
                <a:gd name="T8" fmla="*/ 174 w 207"/>
                <a:gd name="T9" fmla="*/ 87 h 575"/>
                <a:gd name="T10" fmla="*/ 149 w 207"/>
                <a:gd name="T11" fmla="*/ 70 h 575"/>
                <a:gd name="T12" fmla="*/ 133 w 207"/>
                <a:gd name="T13" fmla="*/ 35 h 575"/>
                <a:gd name="T14" fmla="*/ 126 w 207"/>
                <a:gd name="T15" fmla="*/ 31 h 575"/>
                <a:gd name="T16" fmla="*/ 127 w 207"/>
                <a:gd name="T17" fmla="*/ 25 h 575"/>
                <a:gd name="T18" fmla="*/ 120 w 207"/>
                <a:gd name="T19" fmla="*/ 19 h 575"/>
                <a:gd name="T20" fmla="*/ 118 w 207"/>
                <a:gd name="T21" fmla="*/ 11 h 575"/>
                <a:gd name="T22" fmla="*/ 105 w 207"/>
                <a:gd name="T23" fmla="*/ 2 h 575"/>
                <a:gd name="T24" fmla="*/ 95 w 207"/>
                <a:gd name="T25" fmla="*/ 3 h 575"/>
                <a:gd name="T26" fmla="*/ 92 w 207"/>
                <a:gd name="T27" fmla="*/ 1 h 575"/>
                <a:gd name="T28" fmla="*/ 87 w 207"/>
                <a:gd name="T29" fmla="*/ 2 h 575"/>
                <a:gd name="T30" fmla="*/ 85 w 207"/>
                <a:gd name="T31" fmla="*/ 4 h 575"/>
                <a:gd name="T32" fmla="*/ 83 w 207"/>
                <a:gd name="T33" fmla="*/ 6 h 575"/>
                <a:gd name="T34" fmla="*/ 76 w 207"/>
                <a:gd name="T35" fmla="*/ 6 h 575"/>
                <a:gd name="T36" fmla="*/ 74 w 207"/>
                <a:gd name="T37" fmla="*/ 9 h 575"/>
                <a:gd name="T38" fmla="*/ 71 w 207"/>
                <a:gd name="T39" fmla="*/ 13 h 575"/>
                <a:gd name="T40" fmla="*/ 63 w 207"/>
                <a:gd name="T41" fmla="*/ 17 h 575"/>
                <a:gd name="T42" fmla="*/ 62 w 207"/>
                <a:gd name="T43" fmla="*/ 21 h 575"/>
                <a:gd name="T44" fmla="*/ 62 w 207"/>
                <a:gd name="T45" fmla="*/ 30 h 575"/>
                <a:gd name="T46" fmla="*/ 64 w 207"/>
                <a:gd name="T47" fmla="*/ 35 h 575"/>
                <a:gd name="T48" fmla="*/ 67 w 207"/>
                <a:gd name="T49" fmla="*/ 41 h 575"/>
                <a:gd name="T50" fmla="*/ 65 w 207"/>
                <a:gd name="T51" fmla="*/ 44 h 575"/>
                <a:gd name="T52" fmla="*/ 68 w 207"/>
                <a:gd name="T53" fmla="*/ 51 h 575"/>
                <a:gd name="T54" fmla="*/ 57 w 207"/>
                <a:gd name="T55" fmla="*/ 92 h 575"/>
                <a:gd name="T56" fmla="*/ 42 w 207"/>
                <a:gd name="T57" fmla="*/ 159 h 575"/>
                <a:gd name="T58" fmla="*/ 20 w 207"/>
                <a:gd name="T59" fmla="*/ 233 h 575"/>
                <a:gd name="T60" fmla="*/ 1 w 207"/>
                <a:gd name="T61" fmla="*/ 266 h 575"/>
                <a:gd name="T62" fmla="*/ 24 w 207"/>
                <a:gd name="T63" fmla="*/ 272 h 575"/>
                <a:gd name="T64" fmla="*/ 35 w 207"/>
                <a:gd name="T65" fmla="*/ 255 h 575"/>
                <a:gd name="T66" fmla="*/ 59 w 207"/>
                <a:gd name="T67" fmla="*/ 297 h 575"/>
                <a:gd name="T68" fmla="*/ 89 w 207"/>
                <a:gd name="T69" fmla="*/ 386 h 575"/>
                <a:gd name="T70" fmla="*/ 76 w 207"/>
                <a:gd name="T71" fmla="*/ 497 h 575"/>
                <a:gd name="T72" fmla="*/ 55 w 207"/>
                <a:gd name="T73" fmla="*/ 542 h 575"/>
                <a:gd name="T74" fmla="*/ 73 w 207"/>
                <a:gd name="T75" fmla="*/ 564 h 575"/>
                <a:gd name="T76" fmla="*/ 106 w 207"/>
                <a:gd name="T77" fmla="*/ 565 h 575"/>
                <a:gd name="T78" fmla="*/ 131 w 207"/>
                <a:gd name="T79" fmla="*/ 452 h 575"/>
                <a:gd name="T80" fmla="*/ 159 w 207"/>
                <a:gd name="T81" fmla="*/ 498 h 575"/>
                <a:gd name="T82" fmla="*/ 161 w 207"/>
                <a:gd name="T83" fmla="*/ 536 h 575"/>
                <a:gd name="T84" fmla="*/ 189 w 207"/>
                <a:gd name="T85" fmla="*/ 545 h 575"/>
                <a:gd name="T86" fmla="*/ 205 w 207"/>
                <a:gd name="T87" fmla="*/ 499 h 575"/>
                <a:gd name="T88" fmla="*/ 115 w 207"/>
                <a:gd name="T89" fmla="*/ 62 h 575"/>
                <a:gd name="T90" fmla="*/ 116 w 207"/>
                <a:gd name="T91" fmla="*/ 61 h 575"/>
                <a:gd name="T92" fmla="*/ 119 w 207"/>
                <a:gd name="T93" fmla="*/ 62 h 575"/>
                <a:gd name="T94" fmla="*/ 119 w 207"/>
                <a:gd name="T95" fmla="*/ 54 h 575"/>
                <a:gd name="T96" fmla="*/ 122 w 207"/>
                <a:gd name="T97" fmla="*/ 53 h 575"/>
                <a:gd name="T98" fmla="*/ 127 w 207"/>
                <a:gd name="T99" fmla="*/ 46 h 575"/>
                <a:gd name="T100" fmla="*/ 127 w 207"/>
                <a:gd name="T101" fmla="*/ 72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575">
                  <a:moveTo>
                    <a:pt x="206" y="483"/>
                  </a:moveTo>
                  <a:cubicBezTo>
                    <a:pt x="203" y="477"/>
                    <a:pt x="196" y="474"/>
                    <a:pt x="192" y="469"/>
                  </a:cubicBezTo>
                  <a:cubicBezTo>
                    <a:pt x="190" y="466"/>
                    <a:pt x="186" y="463"/>
                    <a:pt x="184" y="460"/>
                  </a:cubicBezTo>
                  <a:cubicBezTo>
                    <a:pt x="184" y="460"/>
                    <a:pt x="184" y="460"/>
                    <a:pt x="184" y="459"/>
                  </a:cubicBezTo>
                  <a:cubicBezTo>
                    <a:pt x="177" y="447"/>
                    <a:pt x="171" y="435"/>
                    <a:pt x="164" y="422"/>
                  </a:cubicBezTo>
                  <a:cubicBezTo>
                    <a:pt x="157" y="411"/>
                    <a:pt x="150" y="399"/>
                    <a:pt x="142" y="388"/>
                  </a:cubicBezTo>
                  <a:cubicBezTo>
                    <a:pt x="146" y="359"/>
                    <a:pt x="149" y="329"/>
                    <a:pt x="150" y="298"/>
                  </a:cubicBezTo>
                  <a:cubicBezTo>
                    <a:pt x="150" y="297"/>
                    <a:pt x="153" y="298"/>
                    <a:pt x="152" y="296"/>
                  </a:cubicBezTo>
                  <a:cubicBezTo>
                    <a:pt x="159" y="273"/>
                    <a:pt x="159" y="242"/>
                    <a:pt x="156" y="215"/>
                  </a:cubicBezTo>
                  <a:cubicBezTo>
                    <a:pt x="157" y="210"/>
                    <a:pt x="159" y="204"/>
                    <a:pt x="159" y="198"/>
                  </a:cubicBezTo>
                  <a:cubicBezTo>
                    <a:pt x="160" y="184"/>
                    <a:pt x="163" y="170"/>
                    <a:pt x="165" y="156"/>
                  </a:cubicBezTo>
                  <a:cubicBezTo>
                    <a:pt x="171" y="158"/>
                    <a:pt x="176" y="155"/>
                    <a:pt x="180" y="153"/>
                  </a:cubicBezTo>
                  <a:cubicBezTo>
                    <a:pt x="185" y="148"/>
                    <a:pt x="188" y="139"/>
                    <a:pt x="186" y="129"/>
                  </a:cubicBezTo>
                  <a:cubicBezTo>
                    <a:pt x="180" y="123"/>
                    <a:pt x="180" y="112"/>
                    <a:pt x="176" y="104"/>
                  </a:cubicBezTo>
                  <a:cubicBezTo>
                    <a:pt x="175" y="99"/>
                    <a:pt x="175" y="92"/>
                    <a:pt x="174" y="87"/>
                  </a:cubicBezTo>
                  <a:cubicBezTo>
                    <a:pt x="171" y="81"/>
                    <a:pt x="166" y="78"/>
                    <a:pt x="162" y="74"/>
                  </a:cubicBezTo>
                  <a:cubicBezTo>
                    <a:pt x="161" y="74"/>
                    <a:pt x="161" y="74"/>
                    <a:pt x="161" y="74"/>
                  </a:cubicBezTo>
                  <a:cubicBezTo>
                    <a:pt x="156" y="73"/>
                    <a:pt x="152" y="72"/>
                    <a:pt x="149" y="70"/>
                  </a:cubicBezTo>
                  <a:cubicBezTo>
                    <a:pt x="148" y="69"/>
                    <a:pt x="144" y="70"/>
                    <a:pt x="144" y="70"/>
                  </a:cubicBezTo>
                  <a:cubicBezTo>
                    <a:pt x="144" y="60"/>
                    <a:pt x="143" y="51"/>
                    <a:pt x="142" y="42"/>
                  </a:cubicBezTo>
                  <a:cubicBezTo>
                    <a:pt x="139" y="40"/>
                    <a:pt x="136" y="37"/>
                    <a:pt x="133" y="35"/>
                  </a:cubicBezTo>
                  <a:cubicBezTo>
                    <a:pt x="130" y="35"/>
                    <a:pt x="127" y="36"/>
                    <a:pt x="125" y="36"/>
                  </a:cubicBezTo>
                  <a:cubicBezTo>
                    <a:pt x="126" y="36"/>
                    <a:pt x="126" y="35"/>
                    <a:pt x="125" y="34"/>
                  </a:cubicBezTo>
                  <a:cubicBezTo>
                    <a:pt x="127" y="34"/>
                    <a:pt x="127" y="32"/>
                    <a:pt x="126" y="31"/>
                  </a:cubicBezTo>
                  <a:cubicBezTo>
                    <a:pt x="127" y="31"/>
                    <a:pt x="127" y="31"/>
                    <a:pt x="127" y="30"/>
                  </a:cubicBezTo>
                  <a:cubicBezTo>
                    <a:pt x="127" y="30"/>
                    <a:pt x="126" y="29"/>
                    <a:pt x="126" y="28"/>
                  </a:cubicBezTo>
                  <a:cubicBezTo>
                    <a:pt x="126" y="27"/>
                    <a:pt x="127" y="26"/>
                    <a:pt x="127" y="25"/>
                  </a:cubicBezTo>
                  <a:cubicBezTo>
                    <a:pt x="125" y="24"/>
                    <a:pt x="124" y="24"/>
                    <a:pt x="123" y="23"/>
                  </a:cubicBezTo>
                  <a:cubicBezTo>
                    <a:pt x="124" y="22"/>
                    <a:pt x="123" y="22"/>
                    <a:pt x="123" y="20"/>
                  </a:cubicBezTo>
                  <a:cubicBezTo>
                    <a:pt x="122" y="20"/>
                    <a:pt x="121" y="20"/>
                    <a:pt x="120" y="19"/>
                  </a:cubicBezTo>
                  <a:cubicBezTo>
                    <a:pt x="121" y="18"/>
                    <a:pt x="122" y="18"/>
                    <a:pt x="122" y="17"/>
                  </a:cubicBezTo>
                  <a:cubicBezTo>
                    <a:pt x="122" y="16"/>
                    <a:pt x="122" y="15"/>
                    <a:pt x="122" y="14"/>
                  </a:cubicBezTo>
                  <a:cubicBezTo>
                    <a:pt x="121" y="13"/>
                    <a:pt x="120" y="11"/>
                    <a:pt x="118" y="11"/>
                  </a:cubicBezTo>
                  <a:cubicBezTo>
                    <a:pt x="117" y="8"/>
                    <a:pt x="111" y="9"/>
                    <a:pt x="111" y="4"/>
                  </a:cubicBezTo>
                  <a:cubicBezTo>
                    <a:pt x="110" y="3"/>
                    <a:pt x="108" y="3"/>
                    <a:pt x="107" y="1"/>
                  </a:cubicBezTo>
                  <a:cubicBezTo>
                    <a:pt x="106" y="2"/>
                    <a:pt x="106" y="2"/>
                    <a:pt x="105" y="2"/>
                  </a:cubicBezTo>
                  <a:cubicBezTo>
                    <a:pt x="105" y="2"/>
                    <a:pt x="105" y="2"/>
                    <a:pt x="104" y="2"/>
                  </a:cubicBezTo>
                  <a:cubicBezTo>
                    <a:pt x="102" y="3"/>
                    <a:pt x="98" y="3"/>
                    <a:pt x="96" y="2"/>
                  </a:cubicBezTo>
                  <a:cubicBezTo>
                    <a:pt x="96" y="2"/>
                    <a:pt x="95" y="2"/>
                    <a:pt x="95" y="3"/>
                  </a:cubicBezTo>
                  <a:cubicBezTo>
                    <a:pt x="95" y="3"/>
                    <a:pt x="95" y="3"/>
                    <a:pt x="94" y="3"/>
                  </a:cubicBezTo>
                  <a:cubicBezTo>
                    <a:pt x="94" y="3"/>
                    <a:pt x="94" y="3"/>
                    <a:pt x="94" y="3"/>
                  </a:cubicBezTo>
                  <a:cubicBezTo>
                    <a:pt x="93" y="2"/>
                    <a:pt x="93" y="1"/>
                    <a:pt x="92" y="1"/>
                  </a:cubicBezTo>
                  <a:cubicBezTo>
                    <a:pt x="92" y="2"/>
                    <a:pt x="92" y="3"/>
                    <a:pt x="91" y="2"/>
                  </a:cubicBezTo>
                  <a:cubicBezTo>
                    <a:pt x="90" y="2"/>
                    <a:pt x="90" y="1"/>
                    <a:pt x="90" y="1"/>
                  </a:cubicBezTo>
                  <a:cubicBezTo>
                    <a:pt x="88" y="0"/>
                    <a:pt x="88" y="2"/>
                    <a:pt x="87" y="2"/>
                  </a:cubicBezTo>
                  <a:cubicBezTo>
                    <a:pt x="86" y="3"/>
                    <a:pt x="87" y="4"/>
                    <a:pt x="87" y="4"/>
                  </a:cubicBezTo>
                  <a:cubicBezTo>
                    <a:pt x="87" y="4"/>
                    <a:pt x="87" y="4"/>
                    <a:pt x="86" y="4"/>
                  </a:cubicBezTo>
                  <a:cubicBezTo>
                    <a:pt x="86" y="4"/>
                    <a:pt x="86" y="4"/>
                    <a:pt x="85" y="4"/>
                  </a:cubicBezTo>
                  <a:cubicBezTo>
                    <a:pt x="85" y="4"/>
                    <a:pt x="85" y="5"/>
                    <a:pt x="85" y="5"/>
                  </a:cubicBezTo>
                  <a:cubicBezTo>
                    <a:pt x="84" y="5"/>
                    <a:pt x="84" y="5"/>
                    <a:pt x="83" y="6"/>
                  </a:cubicBezTo>
                  <a:cubicBezTo>
                    <a:pt x="83" y="6"/>
                    <a:pt x="83" y="6"/>
                    <a:pt x="83" y="6"/>
                  </a:cubicBezTo>
                  <a:cubicBezTo>
                    <a:pt x="82" y="4"/>
                    <a:pt x="81" y="3"/>
                    <a:pt x="78" y="4"/>
                  </a:cubicBezTo>
                  <a:cubicBezTo>
                    <a:pt x="77" y="5"/>
                    <a:pt x="78" y="5"/>
                    <a:pt x="78" y="6"/>
                  </a:cubicBezTo>
                  <a:cubicBezTo>
                    <a:pt x="78" y="6"/>
                    <a:pt x="77" y="5"/>
                    <a:pt x="76" y="6"/>
                  </a:cubicBezTo>
                  <a:cubicBezTo>
                    <a:pt x="76" y="6"/>
                    <a:pt x="77" y="8"/>
                    <a:pt x="76" y="8"/>
                  </a:cubicBezTo>
                  <a:cubicBezTo>
                    <a:pt x="75" y="8"/>
                    <a:pt x="75" y="8"/>
                    <a:pt x="74" y="8"/>
                  </a:cubicBezTo>
                  <a:cubicBezTo>
                    <a:pt x="74" y="8"/>
                    <a:pt x="74" y="9"/>
                    <a:pt x="74" y="9"/>
                  </a:cubicBezTo>
                  <a:cubicBezTo>
                    <a:pt x="73" y="9"/>
                    <a:pt x="73" y="10"/>
                    <a:pt x="72" y="10"/>
                  </a:cubicBezTo>
                  <a:cubicBezTo>
                    <a:pt x="71" y="9"/>
                    <a:pt x="71" y="9"/>
                    <a:pt x="69" y="9"/>
                  </a:cubicBezTo>
                  <a:cubicBezTo>
                    <a:pt x="69" y="11"/>
                    <a:pt x="70" y="11"/>
                    <a:pt x="71" y="13"/>
                  </a:cubicBezTo>
                  <a:cubicBezTo>
                    <a:pt x="69" y="14"/>
                    <a:pt x="67" y="14"/>
                    <a:pt x="66" y="15"/>
                  </a:cubicBezTo>
                  <a:cubicBezTo>
                    <a:pt x="66" y="15"/>
                    <a:pt x="66" y="16"/>
                    <a:pt x="66" y="16"/>
                  </a:cubicBezTo>
                  <a:cubicBezTo>
                    <a:pt x="65" y="16"/>
                    <a:pt x="64" y="17"/>
                    <a:pt x="63" y="17"/>
                  </a:cubicBezTo>
                  <a:cubicBezTo>
                    <a:pt x="63" y="18"/>
                    <a:pt x="64" y="18"/>
                    <a:pt x="64" y="19"/>
                  </a:cubicBezTo>
                  <a:cubicBezTo>
                    <a:pt x="64" y="19"/>
                    <a:pt x="63" y="20"/>
                    <a:pt x="63" y="20"/>
                  </a:cubicBezTo>
                  <a:cubicBezTo>
                    <a:pt x="62" y="21"/>
                    <a:pt x="62" y="21"/>
                    <a:pt x="62" y="21"/>
                  </a:cubicBezTo>
                  <a:cubicBezTo>
                    <a:pt x="62" y="22"/>
                    <a:pt x="62" y="24"/>
                    <a:pt x="62" y="25"/>
                  </a:cubicBezTo>
                  <a:cubicBezTo>
                    <a:pt x="62" y="25"/>
                    <a:pt x="63" y="25"/>
                    <a:pt x="63" y="26"/>
                  </a:cubicBezTo>
                  <a:cubicBezTo>
                    <a:pt x="63" y="27"/>
                    <a:pt x="62" y="28"/>
                    <a:pt x="62" y="30"/>
                  </a:cubicBezTo>
                  <a:cubicBezTo>
                    <a:pt x="63" y="30"/>
                    <a:pt x="63" y="29"/>
                    <a:pt x="64" y="30"/>
                  </a:cubicBezTo>
                  <a:cubicBezTo>
                    <a:pt x="64" y="31"/>
                    <a:pt x="63" y="31"/>
                    <a:pt x="63" y="32"/>
                  </a:cubicBezTo>
                  <a:cubicBezTo>
                    <a:pt x="64" y="33"/>
                    <a:pt x="64" y="34"/>
                    <a:pt x="64" y="35"/>
                  </a:cubicBezTo>
                  <a:cubicBezTo>
                    <a:pt x="64" y="36"/>
                    <a:pt x="65" y="36"/>
                    <a:pt x="65" y="38"/>
                  </a:cubicBezTo>
                  <a:cubicBezTo>
                    <a:pt x="65" y="38"/>
                    <a:pt x="64" y="38"/>
                    <a:pt x="64" y="39"/>
                  </a:cubicBezTo>
                  <a:cubicBezTo>
                    <a:pt x="65" y="40"/>
                    <a:pt x="66" y="40"/>
                    <a:pt x="67" y="41"/>
                  </a:cubicBezTo>
                  <a:cubicBezTo>
                    <a:pt x="66" y="41"/>
                    <a:pt x="65" y="41"/>
                    <a:pt x="65" y="42"/>
                  </a:cubicBezTo>
                  <a:cubicBezTo>
                    <a:pt x="66" y="43"/>
                    <a:pt x="67" y="42"/>
                    <a:pt x="67" y="43"/>
                  </a:cubicBezTo>
                  <a:cubicBezTo>
                    <a:pt x="67" y="44"/>
                    <a:pt x="66" y="44"/>
                    <a:pt x="65" y="44"/>
                  </a:cubicBezTo>
                  <a:cubicBezTo>
                    <a:pt x="66" y="45"/>
                    <a:pt x="67" y="46"/>
                    <a:pt x="67" y="47"/>
                  </a:cubicBezTo>
                  <a:cubicBezTo>
                    <a:pt x="67" y="48"/>
                    <a:pt x="66" y="48"/>
                    <a:pt x="66" y="50"/>
                  </a:cubicBezTo>
                  <a:cubicBezTo>
                    <a:pt x="67" y="49"/>
                    <a:pt x="68" y="50"/>
                    <a:pt x="68" y="51"/>
                  </a:cubicBezTo>
                  <a:cubicBezTo>
                    <a:pt x="68" y="53"/>
                    <a:pt x="69" y="56"/>
                    <a:pt x="69" y="58"/>
                  </a:cubicBezTo>
                  <a:cubicBezTo>
                    <a:pt x="73" y="65"/>
                    <a:pt x="74" y="74"/>
                    <a:pt x="78" y="80"/>
                  </a:cubicBezTo>
                  <a:cubicBezTo>
                    <a:pt x="73" y="86"/>
                    <a:pt x="63" y="87"/>
                    <a:pt x="57" y="92"/>
                  </a:cubicBezTo>
                  <a:cubicBezTo>
                    <a:pt x="47" y="99"/>
                    <a:pt x="40" y="110"/>
                    <a:pt x="37" y="124"/>
                  </a:cubicBezTo>
                  <a:cubicBezTo>
                    <a:pt x="37" y="136"/>
                    <a:pt x="44" y="141"/>
                    <a:pt x="43" y="154"/>
                  </a:cubicBezTo>
                  <a:cubicBezTo>
                    <a:pt x="43" y="155"/>
                    <a:pt x="42" y="157"/>
                    <a:pt x="42" y="159"/>
                  </a:cubicBezTo>
                  <a:cubicBezTo>
                    <a:pt x="43" y="170"/>
                    <a:pt x="42" y="183"/>
                    <a:pt x="40" y="195"/>
                  </a:cubicBezTo>
                  <a:cubicBezTo>
                    <a:pt x="37" y="204"/>
                    <a:pt x="32" y="212"/>
                    <a:pt x="27" y="220"/>
                  </a:cubicBezTo>
                  <a:cubicBezTo>
                    <a:pt x="25" y="225"/>
                    <a:pt x="22" y="229"/>
                    <a:pt x="20" y="233"/>
                  </a:cubicBezTo>
                  <a:cubicBezTo>
                    <a:pt x="17" y="237"/>
                    <a:pt x="14" y="241"/>
                    <a:pt x="13" y="246"/>
                  </a:cubicBezTo>
                  <a:cubicBezTo>
                    <a:pt x="8" y="249"/>
                    <a:pt x="3" y="252"/>
                    <a:pt x="0" y="257"/>
                  </a:cubicBezTo>
                  <a:cubicBezTo>
                    <a:pt x="1" y="260"/>
                    <a:pt x="2" y="262"/>
                    <a:pt x="1" y="266"/>
                  </a:cubicBezTo>
                  <a:cubicBezTo>
                    <a:pt x="3" y="268"/>
                    <a:pt x="6" y="268"/>
                    <a:pt x="6" y="272"/>
                  </a:cubicBezTo>
                  <a:cubicBezTo>
                    <a:pt x="10" y="273"/>
                    <a:pt x="11" y="277"/>
                    <a:pt x="15" y="278"/>
                  </a:cubicBezTo>
                  <a:cubicBezTo>
                    <a:pt x="19" y="277"/>
                    <a:pt x="21" y="274"/>
                    <a:pt x="24" y="272"/>
                  </a:cubicBezTo>
                  <a:cubicBezTo>
                    <a:pt x="25" y="271"/>
                    <a:pt x="24" y="269"/>
                    <a:pt x="23" y="269"/>
                  </a:cubicBezTo>
                  <a:cubicBezTo>
                    <a:pt x="27" y="265"/>
                    <a:pt x="30" y="262"/>
                    <a:pt x="31" y="257"/>
                  </a:cubicBezTo>
                  <a:cubicBezTo>
                    <a:pt x="33" y="257"/>
                    <a:pt x="34" y="256"/>
                    <a:pt x="35" y="255"/>
                  </a:cubicBezTo>
                  <a:cubicBezTo>
                    <a:pt x="41" y="249"/>
                    <a:pt x="48" y="240"/>
                    <a:pt x="54" y="234"/>
                  </a:cubicBezTo>
                  <a:cubicBezTo>
                    <a:pt x="53" y="244"/>
                    <a:pt x="52" y="254"/>
                    <a:pt x="51" y="265"/>
                  </a:cubicBezTo>
                  <a:cubicBezTo>
                    <a:pt x="52" y="278"/>
                    <a:pt x="55" y="287"/>
                    <a:pt x="59" y="297"/>
                  </a:cubicBezTo>
                  <a:cubicBezTo>
                    <a:pt x="60" y="298"/>
                    <a:pt x="61" y="297"/>
                    <a:pt x="61" y="299"/>
                  </a:cubicBezTo>
                  <a:cubicBezTo>
                    <a:pt x="68" y="324"/>
                    <a:pt x="77" y="350"/>
                    <a:pt x="85" y="375"/>
                  </a:cubicBezTo>
                  <a:cubicBezTo>
                    <a:pt x="86" y="379"/>
                    <a:pt x="88" y="383"/>
                    <a:pt x="89" y="386"/>
                  </a:cubicBezTo>
                  <a:cubicBezTo>
                    <a:pt x="89" y="392"/>
                    <a:pt x="88" y="399"/>
                    <a:pt x="87" y="405"/>
                  </a:cubicBezTo>
                  <a:cubicBezTo>
                    <a:pt x="85" y="431"/>
                    <a:pt x="83" y="458"/>
                    <a:pt x="80" y="481"/>
                  </a:cubicBezTo>
                  <a:cubicBezTo>
                    <a:pt x="79" y="486"/>
                    <a:pt x="77" y="492"/>
                    <a:pt x="76" y="497"/>
                  </a:cubicBezTo>
                  <a:cubicBezTo>
                    <a:pt x="75" y="503"/>
                    <a:pt x="75" y="509"/>
                    <a:pt x="73" y="515"/>
                  </a:cubicBezTo>
                  <a:cubicBezTo>
                    <a:pt x="72" y="521"/>
                    <a:pt x="71" y="527"/>
                    <a:pt x="71" y="533"/>
                  </a:cubicBezTo>
                  <a:cubicBezTo>
                    <a:pt x="65" y="535"/>
                    <a:pt x="62" y="541"/>
                    <a:pt x="55" y="542"/>
                  </a:cubicBezTo>
                  <a:cubicBezTo>
                    <a:pt x="50" y="542"/>
                    <a:pt x="44" y="541"/>
                    <a:pt x="39" y="542"/>
                  </a:cubicBezTo>
                  <a:cubicBezTo>
                    <a:pt x="36" y="543"/>
                    <a:pt x="35" y="547"/>
                    <a:pt x="33" y="549"/>
                  </a:cubicBezTo>
                  <a:cubicBezTo>
                    <a:pt x="39" y="562"/>
                    <a:pt x="58" y="561"/>
                    <a:pt x="73" y="564"/>
                  </a:cubicBezTo>
                  <a:cubicBezTo>
                    <a:pt x="73" y="566"/>
                    <a:pt x="72" y="567"/>
                    <a:pt x="72" y="568"/>
                  </a:cubicBezTo>
                  <a:cubicBezTo>
                    <a:pt x="83" y="571"/>
                    <a:pt x="93" y="574"/>
                    <a:pt x="104" y="575"/>
                  </a:cubicBezTo>
                  <a:cubicBezTo>
                    <a:pt x="105" y="572"/>
                    <a:pt x="106" y="568"/>
                    <a:pt x="106" y="565"/>
                  </a:cubicBezTo>
                  <a:cubicBezTo>
                    <a:pt x="107" y="565"/>
                    <a:pt x="108" y="565"/>
                    <a:pt x="110" y="565"/>
                  </a:cubicBezTo>
                  <a:cubicBezTo>
                    <a:pt x="112" y="545"/>
                    <a:pt x="117" y="527"/>
                    <a:pt x="121" y="509"/>
                  </a:cubicBezTo>
                  <a:cubicBezTo>
                    <a:pt x="126" y="492"/>
                    <a:pt x="128" y="471"/>
                    <a:pt x="131" y="452"/>
                  </a:cubicBezTo>
                  <a:cubicBezTo>
                    <a:pt x="139" y="462"/>
                    <a:pt x="146" y="473"/>
                    <a:pt x="151" y="486"/>
                  </a:cubicBezTo>
                  <a:cubicBezTo>
                    <a:pt x="153" y="488"/>
                    <a:pt x="156" y="490"/>
                    <a:pt x="158" y="493"/>
                  </a:cubicBezTo>
                  <a:cubicBezTo>
                    <a:pt x="158" y="495"/>
                    <a:pt x="159" y="496"/>
                    <a:pt x="159" y="498"/>
                  </a:cubicBezTo>
                  <a:cubicBezTo>
                    <a:pt x="160" y="500"/>
                    <a:pt x="162" y="501"/>
                    <a:pt x="163" y="503"/>
                  </a:cubicBezTo>
                  <a:cubicBezTo>
                    <a:pt x="165" y="506"/>
                    <a:pt x="166" y="510"/>
                    <a:pt x="168" y="513"/>
                  </a:cubicBezTo>
                  <a:cubicBezTo>
                    <a:pt x="167" y="522"/>
                    <a:pt x="161" y="527"/>
                    <a:pt x="161" y="536"/>
                  </a:cubicBezTo>
                  <a:cubicBezTo>
                    <a:pt x="161" y="544"/>
                    <a:pt x="160" y="552"/>
                    <a:pt x="163" y="557"/>
                  </a:cubicBezTo>
                  <a:cubicBezTo>
                    <a:pt x="165" y="558"/>
                    <a:pt x="168" y="559"/>
                    <a:pt x="171" y="559"/>
                  </a:cubicBezTo>
                  <a:cubicBezTo>
                    <a:pt x="178" y="556"/>
                    <a:pt x="183" y="549"/>
                    <a:pt x="189" y="545"/>
                  </a:cubicBezTo>
                  <a:cubicBezTo>
                    <a:pt x="193" y="539"/>
                    <a:pt x="198" y="532"/>
                    <a:pt x="199" y="523"/>
                  </a:cubicBezTo>
                  <a:cubicBezTo>
                    <a:pt x="199" y="514"/>
                    <a:pt x="199" y="506"/>
                    <a:pt x="201" y="499"/>
                  </a:cubicBezTo>
                  <a:cubicBezTo>
                    <a:pt x="203" y="498"/>
                    <a:pt x="204" y="499"/>
                    <a:pt x="205" y="499"/>
                  </a:cubicBezTo>
                  <a:cubicBezTo>
                    <a:pt x="206" y="494"/>
                    <a:pt x="207" y="489"/>
                    <a:pt x="206" y="483"/>
                  </a:cubicBezTo>
                  <a:close/>
                  <a:moveTo>
                    <a:pt x="119" y="67"/>
                  </a:moveTo>
                  <a:cubicBezTo>
                    <a:pt x="118" y="65"/>
                    <a:pt x="117" y="64"/>
                    <a:pt x="115" y="62"/>
                  </a:cubicBezTo>
                  <a:cubicBezTo>
                    <a:pt x="115" y="62"/>
                    <a:pt x="115" y="62"/>
                    <a:pt x="115" y="62"/>
                  </a:cubicBezTo>
                  <a:cubicBezTo>
                    <a:pt x="115" y="62"/>
                    <a:pt x="116" y="62"/>
                    <a:pt x="116" y="62"/>
                  </a:cubicBezTo>
                  <a:cubicBezTo>
                    <a:pt x="116" y="62"/>
                    <a:pt x="116" y="61"/>
                    <a:pt x="116" y="61"/>
                  </a:cubicBezTo>
                  <a:cubicBezTo>
                    <a:pt x="116" y="61"/>
                    <a:pt x="116" y="61"/>
                    <a:pt x="116" y="61"/>
                  </a:cubicBezTo>
                  <a:cubicBezTo>
                    <a:pt x="117" y="61"/>
                    <a:pt x="118" y="62"/>
                    <a:pt x="119" y="62"/>
                  </a:cubicBezTo>
                  <a:cubicBezTo>
                    <a:pt x="119" y="62"/>
                    <a:pt x="119" y="62"/>
                    <a:pt x="119" y="62"/>
                  </a:cubicBezTo>
                  <a:cubicBezTo>
                    <a:pt x="119" y="61"/>
                    <a:pt x="118" y="60"/>
                    <a:pt x="118" y="58"/>
                  </a:cubicBezTo>
                  <a:cubicBezTo>
                    <a:pt x="119" y="58"/>
                    <a:pt x="118" y="56"/>
                    <a:pt x="118" y="55"/>
                  </a:cubicBezTo>
                  <a:cubicBezTo>
                    <a:pt x="118" y="54"/>
                    <a:pt x="119" y="54"/>
                    <a:pt x="119" y="54"/>
                  </a:cubicBezTo>
                  <a:cubicBezTo>
                    <a:pt x="119" y="54"/>
                    <a:pt x="120" y="54"/>
                    <a:pt x="120" y="53"/>
                  </a:cubicBezTo>
                  <a:cubicBezTo>
                    <a:pt x="120" y="54"/>
                    <a:pt x="121" y="54"/>
                    <a:pt x="121" y="54"/>
                  </a:cubicBezTo>
                  <a:cubicBezTo>
                    <a:pt x="121" y="54"/>
                    <a:pt x="121" y="53"/>
                    <a:pt x="122" y="53"/>
                  </a:cubicBezTo>
                  <a:cubicBezTo>
                    <a:pt x="122" y="53"/>
                    <a:pt x="121" y="52"/>
                    <a:pt x="121" y="52"/>
                  </a:cubicBezTo>
                  <a:cubicBezTo>
                    <a:pt x="122" y="51"/>
                    <a:pt x="122" y="49"/>
                    <a:pt x="122" y="47"/>
                  </a:cubicBezTo>
                  <a:cubicBezTo>
                    <a:pt x="125" y="47"/>
                    <a:pt x="125" y="44"/>
                    <a:pt x="127" y="46"/>
                  </a:cubicBezTo>
                  <a:cubicBezTo>
                    <a:pt x="127" y="53"/>
                    <a:pt x="125" y="63"/>
                    <a:pt x="127" y="70"/>
                  </a:cubicBezTo>
                  <a:cubicBezTo>
                    <a:pt x="125" y="69"/>
                    <a:pt x="123" y="68"/>
                    <a:pt x="119" y="67"/>
                  </a:cubicBezTo>
                  <a:close/>
                  <a:moveTo>
                    <a:pt x="127" y="72"/>
                  </a:moveTo>
                  <a:cubicBezTo>
                    <a:pt x="127" y="72"/>
                    <a:pt x="127" y="71"/>
                    <a:pt x="126" y="71"/>
                  </a:cubicBezTo>
                  <a:cubicBezTo>
                    <a:pt x="126" y="70"/>
                    <a:pt x="128" y="71"/>
                    <a:pt x="127" y="72"/>
                  </a:cubicBezTo>
                  <a:close/>
                </a:path>
              </a:pathLst>
            </a:custGeom>
            <a:solidFill>
              <a:srgbClr val="668FA3"/>
            </a:solidFill>
            <a:ln>
              <a:noFill/>
            </a:ln>
          </p:spPr>
          <p:txBody>
            <a:bodyPr vert="horz" wrap="square" lIns="91440" tIns="45720" rIns="91440" bIns="45720" numCol="1" anchor="t" anchorCtr="0" compatLnSpc="1">
              <a:prstTxWarp prst="textNoShape">
                <a:avLst/>
              </a:prstTxWarp>
            </a:bodyPr>
            <a:lstStyle/>
            <a:p>
              <a:endParaRPr lang="de-DE"/>
            </a:p>
          </p:txBody>
        </p:sp>
        <p:sp>
          <p:nvSpPr>
            <p:cNvPr id="33" name="Ellipse 32">
              <a:extLst>
                <a:ext uri="{FF2B5EF4-FFF2-40B4-BE49-F238E27FC236}">
                  <a16:creationId xmlns:a16="http://schemas.microsoft.com/office/drawing/2014/main" id="{16FF36F1-C9A7-47CD-84C3-B49C4F7525DC}"/>
                </a:ext>
              </a:extLst>
            </p:cNvPr>
            <p:cNvSpPr/>
            <p:nvPr/>
          </p:nvSpPr>
          <p:spPr bwMode="gray">
            <a:xfrm>
              <a:off x="6239828" y="3461704"/>
              <a:ext cx="45720" cy="45720"/>
            </a:xfrm>
            <a:prstGeom prst="ellipse">
              <a:avLst/>
            </a:prstGeom>
            <a:solidFill>
              <a:srgbClr val="8D2D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de-DE" sz="1400" dirty="0" err="1">
                <a:latin typeface="Arial" pitchFamily="34" charset="0"/>
                <a:cs typeface="Arial" pitchFamily="34" charset="0"/>
              </a:endParaRPr>
            </a:p>
          </p:txBody>
        </p:sp>
      </p:grpSp>
      <p:grpSp>
        <p:nvGrpSpPr>
          <p:cNvPr id="34" name="Gruppieren 53">
            <a:extLst>
              <a:ext uri="{FF2B5EF4-FFF2-40B4-BE49-F238E27FC236}">
                <a16:creationId xmlns:a16="http://schemas.microsoft.com/office/drawing/2014/main" id="{17BD40D8-0416-461A-991A-95E871B04F84}"/>
              </a:ext>
            </a:extLst>
          </p:cNvPr>
          <p:cNvGrpSpPr/>
          <p:nvPr/>
        </p:nvGrpSpPr>
        <p:grpSpPr bwMode="gray">
          <a:xfrm>
            <a:off x="6939468" y="2702155"/>
            <a:ext cx="646289" cy="2795595"/>
            <a:chOff x="6939468" y="3225799"/>
            <a:chExt cx="646289" cy="2795595"/>
          </a:xfrm>
        </p:grpSpPr>
        <p:sp>
          <p:nvSpPr>
            <p:cNvPr id="35" name="Freeform 529">
              <a:extLst>
                <a:ext uri="{FF2B5EF4-FFF2-40B4-BE49-F238E27FC236}">
                  <a16:creationId xmlns:a16="http://schemas.microsoft.com/office/drawing/2014/main" id="{66A2312C-CDA4-411A-9D25-F84F8CDE49BE}"/>
                </a:ext>
              </a:extLst>
            </p:cNvPr>
            <p:cNvSpPr>
              <a:spLocks/>
            </p:cNvSpPr>
            <p:nvPr/>
          </p:nvSpPr>
          <p:spPr bwMode="gray">
            <a:xfrm>
              <a:off x="6939468" y="3225799"/>
              <a:ext cx="646289" cy="2795595"/>
            </a:xfrm>
            <a:custGeom>
              <a:avLst/>
              <a:gdLst>
                <a:gd name="T0" fmla="*/ 11 w 85"/>
                <a:gd name="T1" fmla="*/ 3 h 370"/>
                <a:gd name="T2" fmla="*/ 5 w 85"/>
                <a:gd name="T3" fmla="*/ 5 h 370"/>
                <a:gd name="T4" fmla="*/ 4 w 85"/>
                <a:gd name="T5" fmla="*/ 8 h 370"/>
                <a:gd name="T6" fmla="*/ 2 w 85"/>
                <a:gd name="T7" fmla="*/ 12 h 370"/>
                <a:gd name="T8" fmla="*/ 2 w 85"/>
                <a:gd name="T9" fmla="*/ 28 h 370"/>
                <a:gd name="T10" fmla="*/ 15 w 85"/>
                <a:gd name="T11" fmla="*/ 50 h 370"/>
                <a:gd name="T12" fmla="*/ 9 w 85"/>
                <a:gd name="T13" fmla="*/ 58 h 370"/>
                <a:gd name="T14" fmla="*/ 14 w 85"/>
                <a:gd name="T15" fmla="*/ 65 h 370"/>
                <a:gd name="T16" fmla="*/ 7 w 85"/>
                <a:gd name="T17" fmla="*/ 88 h 370"/>
                <a:gd name="T18" fmla="*/ 6 w 85"/>
                <a:gd name="T19" fmla="*/ 107 h 370"/>
                <a:gd name="T20" fmla="*/ 6 w 85"/>
                <a:gd name="T21" fmla="*/ 109 h 370"/>
                <a:gd name="T22" fmla="*/ 6 w 85"/>
                <a:gd name="T23" fmla="*/ 135 h 370"/>
                <a:gd name="T24" fmla="*/ 8 w 85"/>
                <a:gd name="T25" fmla="*/ 142 h 370"/>
                <a:gd name="T26" fmla="*/ 8 w 85"/>
                <a:gd name="T27" fmla="*/ 154 h 370"/>
                <a:gd name="T28" fmla="*/ 5 w 85"/>
                <a:gd name="T29" fmla="*/ 173 h 370"/>
                <a:gd name="T30" fmla="*/ 7 w 85"/>
                <a:gd name="T31" fmla="*/ 196 h 370"/>
                <a:gd name="T32" fmla="*/ 14 w 85"/>
                <a:gd name="T33" fmla="*/ 235 h 370"/>
                <a:gd name="T34" fmla="*/ 22 w 85"/>
                <a:gd name="T35" fmla="*/ 256 h 370"/>
                <a:gd name="T36" fmla="*/ 20 w 85"/>
                <a:gd name="T37" fmla="*/ 318 h 370"/>
                <a:gd name="T38" fmla="*/ 1 w 85"/>
                <a:gd name="T39" fmla="*/ 326 h 370"/>
                <a:gd name="T40" fmla="*/ 23 w 85"/>
                <a:gd name="T41" fmla="*/ 335 h 370"/>
                <a:gd name="T42" fmla="*/ 13 w 85"/>
                <a:gd name="T43" fmla="*/ 355 h 370"/>
                <a:gd name="T44" fmla="*/ 8 w 85"/>
                <a:gd name="T45" fmla="*/ 366 h 370"/>
                <a:gd name="T46" fmla="*/ 41 w 85"/>
                <a:gd name="T47" fmla="*/ 362 h 370"/>
                <a:gd name="T48" fmla="*/ 54 w 85"/>
                <a:gd name="T49" fmla="*/ 338 h 370"/>
                <a:gd name="T50" fmla="*/ 56 w 85"/>
                <a:gd name="T51" fmla="*/ 314 h 370"/>
                <a:gd name="T52" fmla="*/ 57 w 85"/>
                <a:gd name="T53" fmla="*/ 269 h 370"/>
                <a:gd name="T54" fmla="*/ 63 w 85"/>
                <a:gd name="T55" fmla="*/ 209 h 370"/>
                <a:gd name="T56" fmla="*/ 69 w 85"/>
                <a:gd name="T57" fmla="*/ 184 h 370"/>
                <a:gd name="T58" fmla="*/ 65 w 85"/>
                <a:gd name="T59" fmla="*/ 150 h 370"/>
                <a:gd name="T60" fmla="*/ 81 w 85"/>
                <a:gd name="T61" fmla="*/ 122 h 370"/>
                <a:gd name="T62" fmla="*/ 68 w 85"/>
                <a:gd name="T63" fmla="*/ 64 h 370"/>
                <a:gd name="T64" fmla="*/ 37 w 85"/>
                <a:gd name="T65" fmla="*/ 37 h 370"/>
                <a:gd name="T66" fmla="*/ 38 w 85"/>
                <a:gd name="T67" fmla="*/ 27 h 370"/>
                <a:gd name="T68" fmla="*/ 26 w 85"/>
                <a:gd name="T69" fmla="*/ 4 h 370"/>
                <a:gd name="T70" fmla="*/ 19 w 85"/>
                <a:gd name="T71" fmla="*/ 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370">
                  <a:moveTo>
                    <a:pt x="16" y="1"/>
                  </a:moveTo>
                  <a:cubicBezTo>
                    <a:pt x="14" y="1"/>
                    <a:pt x="12" y="2"/>
                    <a:pt x="11" y="3"/>
                  </a:cubicBezTo>
                  <a:cubicBezTo>
                    <a:pt x="9" y="4"/>
                    <a:pt x="7" y="4"/>
                    <a:pt x="5" y="4"/>
                  </a:cubicBezTo>
                  <a:cubicBezTo>
                    <a:pt x="5" y="4"/>
                    <a:pt x="4" y="4"/>
                    <a:pt x="5" y="5"/>
                  </a:cubicBezTo>
                  <a:cubicBezTo>
                    <a:pt x="5" y="5"/>
                    <a:pt x="5" y="5"/>
                    <a:pt x="5" y="6"/>
                  </a:cubicBezTo>
                  <a:cubicBezTo>
                    <a:pt x="4" y="6"/>
                    <a:pt x="3" y="7"/>
                    <a:pt x="4" y="8"/>
                  </a:cubicBezTo>
                  <a:cubicBezTo>
                    <a:pt x="2" y="9"/>
                    <a:pt x="1" y="10"/>
                    <a:pt x="1" y="11"/>
                  </a:cubicBezTo>
                  <a:cubicBezTo>
                    <a:pt x="2" y="12"/>
                    <a:pt x="2" y="12"/>
                    <a:pt x="2" y="12"/>
                  </a:cubicBezTo>
                  <a:cubicBezTo>
                    <a:pt x="0" y="16"/>
                    <a:pt x="2" y="21"/>
                    <a:pt x="0" y="25"/>
                  </a:cubicBezTo>
                  <a:cubicBezTo>
                    <a:pt x="0" y="26"/>
                    <a:pt x="1" y="27"/>
                    <a:pt x="2" y="28"/>
                  </a:cubicBezTo>
                  <a:cubicBezTo>
                    <a:pt x="1" y="36"/>
                    <a:pt x="4" y="43"/>
                    <a:pt x="9" y="48"/>
                  </a:cubicBezTo>
                  <a:cubicBezTo>
                    <a:pt x="11" y="50"/>
                    <a:pt x="13" y="50"/>
                    <a:pt x="15" y="50"/>
                  </a:cubicBezTo>
                  <a:cubicBezTo>
                    <a:pt x="15" y="51"/>
                    <a:pt x="15" y="51"/>
                    <a:pt x="15" y="51"/>
                  </a:cubicBezTo>
                  <a:cubicBezTo>
                    <a:pt x="13" y="54"/>
                    <a:pt x="10" y="56"/>
                    <a:pt x="9" y="58"/>
                  </a:cubicBezTo>
                  <a:cubicBezTo>
                    <a:pt x="8" y="60"/>
                    <a:pt x="12" y="60"/>
                    <a:pt x="10" y="62"/>
                  </a:cubicBezTo>
                  <a:cubicBezTo>
                    <a:pt x="11" y="63"/>
                    <a:pt x="14" y="63"/>
                    <a:pt x="14" y="65"/>
                  </a:cubicBezTo>
                  <a:cubicBezTo>
                    <a:pt x="15" y="67"/>
                    <a:pt x="14" y="68"/>
                    <a:pt x="13" y="69"/>
                  </a:cubicBezTo>
                  <a:cubicBezTo>
                    <a:pt x="12" y="76"/>
                    <a:pt x="8" y="81"/>
                    <a:pt x="7" y="88"/>
                  </a:cubicBezTo>
                  <a:cubicBezTo>
                    <a:pt x="5" y="88"/>
                    <a:pt x="5" y="90"/>
                    <a:pt x="5" y="92"/>
                  </a:cubicBezTo>
                  <a:cubicBezTo>
                    <a:pt x="5" y="97"/>
                    <a:pt x="5" y="102"/>
                    <a:pt x="6" y="107"/>
                  </a:cubicBezTo>
                  <a:cubicBezTo>
                    <a:pt x="5" y="107"/>
                    <a:pt x="6" y="108"/>
                    <a:pt x="5" y="109"/>
                  </a:cubicBezTo>
                  <a:cubicBezTo>
                    <a:pt x="6" y="109"/>
                    <a:pt x="6" y="109"/>
                    <a:pt x="6" y="109"/>
                  </a:cubicBezTo>
                  <a:cubicBezTo>
                    <a:pt x="6" y="116"/>
                    <a:pt x="5" y="124"/>
                    <a:pt x="4" y="131"/>
                  </a:cubicBezTo>
                  <a:cubicBezTo>
                    <a:pt x="4" y="132"/>
                    <a:pt x="3" y="135"/>
                    <a:pt x="6" y="135"/>
                  </a:cubicBezTo>
                  <a:cubicBezTo>
                    <a:pt x="5" y="136"/>
                    <a:pt x="4" y="137"/>
                    <a:pt x="4" y="138"/>
                  </a:cubicBezTo>
                  <a:cubicBezTo>
                    <a:pt x="5" y="139"/>
                    <a:pt x="8" y="140"/>
                    <a:pt x="8" y="142"/>
                  </a:cubicBezTo>
                  <a:cubicBezTo>
                    <a:pt x="5" y="144"/>
                    <a:pt x="7" y="147"/>
                    <a:pt x="6" y="149"/>
                  </a:cubicBezTo>
                  <a:cubicBezTo>
                    <a:pt x="7" y="151"/>
                    <a:pt x="8" y="152"/>
                    <a:pt x="8" y="154"/>
                  </a:cubicBezTo>
                  <a:cubicBezTo>
                    <a:pt x="10" y="158"/>
                    <a:pt x="4" y="159"/>
                    <a:pt x="6" y="163"/>
                  </a:cubicBezTo>
                  <a:cubicBezTo>
                    <a:pt x="6" y="166"/>
                    <a:pt x="5" y="170"/>
                    <a:pt x="5" y="173"/>
                  </a:cubicBezTo>
                  <a:cubicBezTo>
                    <a:pt x="5" y="175"/>
                    <a:pt x="5" y="176"/>
                    <a:pt x="6" y="177"/>
                  </a:cubicBezTo>
                  <a:cubicBezTo>
                    <a:pt x="4" y="184"/>
                    <a:pt x="8" y="189"/>
                    <a:pt x="7" y="196"/>
                  </a:cubicBezTo>
                  <a:cubicBezTo>
                    <a:pt x="7" y="200"/>
                    <a:pt x="10" y="203"/>
                    <a:pt x="11" y="207"/>
                  </a:cubicBezTo>
                  <a:cubicBezTo>
                    <a:pt x="13" y="216"/>
                    <a:pt x="15" y="225"/>
                    <a:pt x="14" y="235"/>
                  </a:cubicBezTo>
                  <a:cubicBezTo>
                    <a:pt x="17" y="236"/>
                    <a:pt x="16" y="241"/>
                    <a:pt x="17" y="243"/>
                  </a:cubicBezTo>
                  <a:cubicBezTo>
                    <a:pt x="19" y="247"/>
                    <a:pt x="21" y="252"/>
                    <a:pt x="22" y="256"/>
                  </a:cubicBezTo>
                  <a:cubicBezTo>
                    <a:pt x="21" y="263"/>
                    <a:pt x="22" y="270"/>
                    <a:pt x="21" y="277"/>
                  </a:cubicBezTo>
                  <a:cubicBezTo>
                    <a:pt x="22" y="291"/>
                    <a:pt x="21" y="305"/>
                    <a:pt x="20" y="318"/>
                  </a:cubicBezTo>
                  <a:cubicBezTo>
                    <a:pt x="16" y="321"/>
                    <a:pt x="10" y="324"/>
                    <a:pt x="4" y="324"/>
                  </a:cubicBezTo>
                  <a:cubicBezTo>
                    <a:pt x="3" y="324"/>
                    <a:pt x="2" y="325"/>
                    <a:pt x="1" y="326"/>
                  </a:cubicBezTo>
                  <a:cubicBezTo>
                    <a:pt x="1" y="329"/>
                    <a:pt x="1" y="333"/>
                    <a:pt x="4" y="334"/>
                  </a:cubicBezTo>
                  <a:cubicBezTo>
                    <a:pt x="10" y="336"/>
                    <a:pt x="17" y="337"/>
                    <a:pt x="23" y="335"/>
                  </a:cubicBezTo>
                  <a:cubicBezTo>
                    <a:pt x="25" y="337"/>
                    <a:pt x="22" y="340"/>
                    <a:pt x="23" y="342"/>
                  </a:cubicBezTo>
                  <a:cubicBezTo>
                    <a:pt x="22" y="347"/>
                    <a:pt x="17" y="351"/>
                    <a:pt x="13" y="355"/>
                  </a:cubicBezTo>
                  <a:cubicBezTo>
                    <a:pt x="11" y="357"/>
                    <a:pt x="8" y="359"/>
                    <a:pt x="9" y="363"/>
                  </a:cubicBezTo>
                  <a:cubicBezTo>
                    <a:pt x="9" y="364"/>
                    <a:pt x="8" y="365"/>
                    <a:pt x="8" y="366"/>
                  </a:cubicBezTo>
                  <a:cubicBezTo>
                    <a:pt x="11" y="370"/>
                    <a:pt x="16" y="369"/>
                    <a:pt x="20" y="370"/>
                  </a:cubicBezTo>
                  <a:cubicBezTo>
                    <a:pt x="27" y="368"/>
                    <a:pt x="35" y="367"/>
                    <a:pt x="41" y="362"/>
                  </a:cubicBezTo>
                  <a:cubicBezTo>
                    <a:pt x="44" y="357"/>
                    <a:pt x="48" y="353"/>
                    <a:pt x="52" y="349"/>
                  </a:cubicBezTo>
                  <a:cubicBezTo>
                    <a:pt x="53" y="345"/>
                    <a:pt x="51" y="341"/>
                    <a:pt x="54" y="338"/>
                  </a:cubicBezTo>
                  <a:cubicBezTo>
                    <a:pt x="52" y="334"/>
                    <a:pt x="57" y="331"/>
                    <a:pt x="57" y="326"/>
                  </a:cubicBezTo>
                  <a:cubicBezTo>
                    <a:pt x="56" y="314"/>
                    <a:pt x="56" y="314"/>
                    <a:pt x="56" y="314"/>
                  </a:cubicBezTo>
                  <a:cubicBezTo>
                    <a:pt x="58" y="305"/>
                    <a:pt x="56" y="294"/>
                    <a:pt x="57" y="286"/>
                  </a:cubicBezTo>
                  <a:cubicBezTo>
                    <a:pt x="56" y="280"/>
                    <a:pt x="58" y="274"/>
                    <a:pt x="57" y="269"/>
                  </a:cubicBezTo>
                  <a:cubicBezTo>
                    <a:pt x="59" y="262"/>
                    <a:pt x="55" y="255"/>
                    <a:pt x="55" y="248"/>
                  </a:cubicBezTo>
                  <a:cubicBezTo>
                    <a:pt x="58" y="235"/>
                    <a:pt x="59" y="222"/>
                    <a:pt x="63" y="209"/>
                  </a:cubicBezTo>
                  <a:cubicBezTo>
                    <a:pt x="64" y="206"/>
                    <a:pt x="64" y="202"/>
                    <a:pt x="64" y="199"/>
                  </a:cubicBezTo>
                  <a:cubicBezTo>
                    <a:pt x="66" y="194"/>
                    <a:pt x="69" y="190"/>
                    <a:pt x="69" y="184"/>
                  </a:cubicBezTo>
                  <a:cubicBezTo>
                    <a:pt x="71" y="176"/>
                    <a:pt x="70" y="166"/>
                    <a:pt x="66" y="159"/>
                  </a:cubicBezTo>
                  <a:cubicBezTo>
                    <a:pt x="66" y="156"/>
                    <a:pt x="65" y="153"/>
                    <a:pt x="65" y="150"/>
                  </a:cubicBezTo>
                  <a:cubicBezTo>
                    <a:pt x="67" y="148"/>
                    <a:pt x="70" y="147"/>
                    <a:pt x="71" y="144"/>
                  </a:cubicBezTo>
                  <a:cubicBezTo>
                    <a:pt x="73" y="136"/>
                    <a:pt x="76" y="129"/>
                    <a:pt x="81" y="122"/>
                  </a:cubicBezTo>
                  <a:cubicBezTo>
                    <a:pt x="85" y="114"/>
                    <a:pt x="85" y="104"/>
                    <a:pt x="82" y="96"/>
                  </a:cubicBezTo>
                  <a:cubicBezTo>
                    <a:pt x="76" y="86"/>
                    <a:pt x="72" y="75"/>
                    <a:pt x="68" y="64"/>
                  </a:cubicBezTo>
                  <a:cubicBezTo>
                    <a:pt x="65" y="57"/>
                    <a:pt x="60" y="49"/>
                    <a:pt x="51" y="48"/>
                  </a:cubicBezTo>
                  <a:cubicBezTo>
                    <a:pt x="45" y="46"/>
                    <a:pt x="38" y="43"/>
                    <a:pt x="37" y="37"/>
                  </a:cubicBezTo>
                  <a:cubicBezTo>
                    <a:pt x="36" y="36"/>
                    <a:pt x="37" y="34"/>
                    <a:pt x="36" y="33"/>
                  </a:cubicBezTo>
                  <a:cubicBezTo>
                    <a:pt x="35" y="31"/>
                    <a:pt x="37" y="29"/>
                    <a:pt x="38" y="27"/>
                  </a:cubicBezTo>
                  <a:cubicBezTo>
                    <a:pt x="38" y="23"/>
                    <a:pt x="36" y="20"/>
                    <a:pt x="36" y="15"/>
                  </a:cubicBezTo>
                  <a:cubicBezTo>
                    <a:pt x="36" y="10"/>
                    <a:pt x="30" y="7"/>
                    <a:pt x="26" y="4"/>
                  </a:cubicBezTo>
                  <a:cubicBezTo>
                    <a:pt x="26" y="2"/>
                    <a:pt x="24" y="3"/>
                    <a:pt x="23" y="2"/>
                  </a:cubicBezTo>
                  <a:cubicBezTo>
                    <a:pt x="22" y="2"/>
                    <a:pt x="20" y="2"/>
                    <a:pt x="19" y="1"/>
                  </a:cubicBezTo>
                  <a:cubicBezTo>
                    <a:pt x="18" y="2"/>
                    <a:pt x="17" y="0"/>
                    <a:pt x="16" y="1"/>
                  </a:cubicBezTo>
                  <a:close/>
                </a:path>
              </a:pathLst>
            </a:custGeom>
            <a:solidFill>
              <a:srgbClr val="668FA3"/>
            </a:solidFill>
            <a:ln>
              <a:noFill/>
            </a:ln>
          </p:spPr>
          <p:txBody>
            <a:bodyPr vert="horz" wrap="square" lIns="91440" tIns="45720" rIns="91440" bIns="45720" numCol="1" anchor="t" anchorCtr="0" compatLnSpc="1">
              <a:prstTxWarp prst="textNoShape">
                <a:avLst/>
              </a:prstTxWarp>
            </a:bodyPr>
            <a:lstStyle/>
            <a:p>
              <a:endParaRPr lang="de-DE"/>
            </a:p>
          </p:txBody>
        </p:sp>
        <p:sp>
          <p:nvSpPr>
            <p:cNvPr id="36" name="Ellipse 35">
              <a:extLst>
                <a:ext uri="{FF2B5EF4-FFF2-40B4-BE49-F238E27FC236}">
                  <a16:creationId xmlns:a16="http://schemas.microsoft.com/office/drawing/2014/main" id="{0E365946-8F14-49A4-840C-6B5DCFEC1E3B}"/>
                </a:ext>
              </a:extLst>
            </p:cNvPr>
            <p:cNvSpPr/>
            <p:nvPr/>
          </p:nvSpPr>
          <p:spPr bwMode="gray">
            <a:xfrm>
              <a:off x="7147878" y="3372804"/>
              <a:ext cx="45720" cy="45720"/>
            </a:xfrm>
            <a:prstGeom prst="ellipse">
              <a:avLst/>
            </a:prstGeom>
            <a:solidFill>
              <a:srgbClr val="8D2D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180000" indent="-180000" algn="l">
                <a:spcBef>
                  <a:spcPts val="300"/>
                </a:spcBef>
                <a:spcAft>
                  <a:spcPts val="300"/>
                </a:spcAft>
                <a:buClr>
                  <a:schemeClr val="bg1"/>
                </a:buClr>
                <a:buSzPct val="80000"/>
                <a:buFont typeface="Arial" pitchFamily="34" charset="0"/>
                <a:buChar char="»"/>
              </a:pPr>
              <a:endParaRPr lang="de-DE" sz="1400" dirty="0" err="1">
                <a:latin typeface="Arial" pitchFamily="34" charset="0"/>
                <a:cs typeface="Arial" pitchFamily="34" charset="0"/>
              </a:endParaRPr>
            </a:p>
          </p:txBody>
        </p:sp>
      </p:grpSp>
    </p:spTree>
    <p:extLst>
      <p:ext uri="{BB962C8B-B14F-4D97-AF65-F5344CB8AC3E}">
        <p14:creationId xmlns:p14="http://schemas.microsoft.com/office/powerpoint/2010/main" val="2809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C71AC4D-33ED-4A82-8343-35A4D53D9CCF}"/>
              </a:ext>
            </a:extLst>
          </p:cNvPr>
          <p:cNvSpPr>
            <a:spLocks noGrp="1"/>
          </p:cNvSpPr>
          <p:nvPr>
            <p:ph type="title"/>
          </p:nvPr>
        </p:nvSpPr>
        <p:spPr/>
        <p:txBody>
          <a:bodyPr/>
          <a:lstStyle/>
          <a:p>
            <a:r>
              <a:rPr lang="fr-FR" dirty="0"/>
              <a:t>Lever les freins à l’appareillage : les impacts positifs de l’appareillage</a:t>
            </a:r>
          </a:p>
        </p:txBody>
      </p:sp>
      <p:sp>
        <p:nvSpPr>
          <p:cNvPr id="4" name="Espace réservé de la date 3">
            <a:extLst>
              <a:ext uri="{FF2B5EF4-FFF2-40B4-BE49-F238E27FC236}">
                <a16:creationId xmlns:a16="http://schemas.microsoft.com/office/drawing/2014/main" id="{DF0714B1-4713-47CD-BFD7-802E5B9E7405}"/>
              </a:ext>
            </a:extLst>
          </p:cNvPr>
          <p:cNvSpPr>
            <a:spLocks noGrp="1"/>
          </p:cNvSpPr>
          <p:nvPr>
            <p:ph type="dt" sz="half" idx="15"/>
          </p:nvPr>
        </p:nvSpPr>
        <p:spPr/>
        <p:txBody>
          <a:bodyPr/>
          <a:lstStyle/>
          <a:p>
            <a:fld id="{5F8E6905-9598-4E2D-99F3-627D93731CB9}" type="datetime1">
              <a:rPr lang="fr-FR" smtClean="0"/>
              <a:t>05/11/2020</a:t>
            </a:fld>
            <a:endParaRPr lang="fr-FR"/>
          </a:p>
        </p:txBody>
      </p:sp>
      <p:sp>
        <p:nvSpPr>
          <p:cNvPr id="5" name="Espace réservé du numéro de diapositive 4">
            <a:extLst>
              <a:ext uri="{FF2B5EF4-FFF2-40B4-BE49-F238E27FC236}">
                <a16:creationId xmlns:a16="http://schemas.microsoft.com/office/drawing/2014/main" id="{317DEEED-AE6B-4AA1-986B-5F1BDDF82653}"/>
              </a:ext>
            </a:extLst>
          </p:cNvPr>
          <p:cNvSpPr>
            <a:spLocks noGrp="1"/>
          </p:cNvSpPr>
          <p:nvPr>
            <p:ph type="sldNum" sz="quarter" idx="17"/>
          </p:nvPr>
        </p:nvSpPr>
        <p:spPr/>
        <p:txBody>
          <a:bodyPr/>
          <a:lstStyle/>
          <a:p>
            <a:fld id="{F1FA75FB-747D-4209-99F2-CB63BD33520A}" type="slidenum">
              <a:rPr lang="fr-FR" smtClean="0"/>
              <a:t>26</a:t>
            </a:fld>
            <a:endParaRPr lang="fr-FR"/>
          </a:p>
        </p:txBody>
      </p:sp>
      <p:sp>
        <p:nvSpPr>
          <p:cNvPr id="6" name="TextBox 5">
            <a:extLst>
              <a:ext uri="{FF2B5EF4-FFF2-40B4-BE49-F238E27FC236}">
                <a16:creationId xmlns:a16="http://schemas.microsoft.com/office/drawing/2014/main" id="{E8D54538-F2B6-4B88-AFD2-3C1B378DB898}"/>
              </a:ext>
            </a:extLst>
          </p:cNvPr>
          <p:cNvSpPr txBox="1"/>
          <p:nvPr/>
        </p:nvSpPr>
        <p:spPr bwMode="gray">
          <a:xfrm>
            <a:off x="6985868" y="5895591"/>
            <a:ext cx="3132857" cy="261401"/>
          </a:xfrm>
          <a:prstGeom prst="rect">
            <a:avLst/>
          </a:prstGeom>
          <a:noFill/>
        </p:spPr>
        <p:txBody>
          <a:bodyPr wrap="square" lIns="72000" tIns="72000" rIns="72000" bIns="72000" rtlCol="0">
            <a:noAutofit/>
          </a:bodyPr>
          <a:lstStyle>
            <a:defPPr>
              <a:defRPr lang="en-US"/>
            </a:defPPr>
            <a:lvl1pPr>
              <a:defRPr sz="1000">
                <a:solidFill>
                  <a:schemeClr val="tx2"/>
                </a:solidFill>
              </a:defRPr>
            </a:lvl1pPr>
          </a:lstStyle>
          <a:p>
            <a:pPr algn="r"/>
            <a:r>
              <a:rPr sz="800" i="1" dirty="0">
                <a:solidFill>
                  <a:schemeClr val="accent3"/>
                </a:solidFill>
              </a:rPr>
              <a:t>n = 915     Sources : </a:t>
            </a:r>
            <a:r>
              <a:rPr lang="fr-FR" sz="800" i="1" dirty="0">
                <a:solidFill>
                  <a:schemeClr val="accent3"/>
                </a:solidFill>
              </a:rPr>
              <a:t>Etude </a:t>
            </a:r>
            <a:r>
              <a:rPr sz="800" i="1" dirty="0">
                <a:solidFill>
                  <a:schemeClr val="accent3"/>
                </a:solidFill>
              </a:rPr>
              <a:t>Hear the World, 2011. </a:t>
            </a:r>
          </a:p>
        </p:txBody>
      </p:sp>
      <p:sp>
        <p:nvSpPr>
          <p:cNvPr id="7" name="Ellipse 6">
            <a:extLst>
              <a:ext uri="{FF2B5EF4-FFF2-40B4-BE49-F238E27FC236}">
                <a16:creationId xmlns:a16="http://schemas.microsoft.com/office/drawing/2014/main" id="{48D0555E-A878-488E-9DD2-5442B0D75412}"/>
              </a:ext>
            </a:extLst>
          </p:cNvPr>
          <p:cNvSpPr/>
          <p:nvPr/>
        </p:nvSpPr>
        <p:spPr bwMode="gray">
          <a:xfrm>
            <a:off x="2262488" y="2565130"/>
            <a:ext cx="2707156" cy="2707156"/>
          </a:xfrm>
          <a:prstGeom prst="ellipse">
            <a:avLst/>
          </a:prstGeom>
          <a:solidFill>
            <a:srgbClr val="A457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algn="ctr">
              <a:spcBef>
                <a:spcPts val="300"/>
              </a:spcBef>
              <a:spcAft>
                <a:spcPts val="300"/>
              </a:spcAft>
              <a:buClr>
                <a:schemeClr val="bg1"/>
              </a:buClr>
              <a:buSzPct val="80000"/>
            </a:pPr>
            <a:r>
              <a:rPr lang="de-DE" sz="2800" b="1" dirty="0">
                <a:latin typeface="Arial" pitchFamily="34" charset="0"/>
              </a:rPr>
              <a:t>83,1%</a:t>
            </a:r>
          </a:p>
          <a:p>
            <a:pPr algn="ctr">
              <a:spcBef>
                <a:spcPts val="300"/>
              </a:spcBef>
              <a:spcAft>
                <a:spcPts val="300"/>
              </a:spcAft>
              <a:buClr>
                <a:schemeClr val="bg1"/>
              </a:buClr>
              <a:buSzPct val="80000"/>
            </a:pPr>
            <a:r>
              <a:rPr lang="de-DE" sz="1400" b="1" i="1" dirty="0">
                <a:latin typeface="Arial" pitchFamily="34" charset="0"/>
              </a:rPr>
              <a:t>La qualité générale</a:t>
            </a:r>
            <a:r>
              <a:rPr sz="1400" dirty="0"/>
              <a:t> </a:t>
            </a:r>
            <a:r>
              <a:rPr lang="de-DE" sz="1400" b="1" i="1" dirty="0">
                <a:latin typeface="Arial" pitchFamily="34" charset="0"/>
              </a:rPr>
              <a:t>de</a:t>
            </a:r>
            <a:r>
              <a:rPr sz="1400" dirty="0"/>
              <a:t> </a:t>
            </a:r>
            <a:br>
              <a:rPr sz="1400" dirty="0"/>
            </a:br>
            <a:r>
              <a:rPr lang="de-DE" sz="1400" b="1" i="1" dirty="0">
                <a:latin typeface="Arial" pitchFamily="34" charset="0"/>
              </a:rPr>
              <a:t>la vie quotidienne</a:t>
            </a:r>
            <a:r>
              <a:rPr sz="1400" dirty="0"/>
              <a:t> </a:t>
            </a:r>
            <a:r>
              <a:rPr lang="de-DE" sz="1400" b="1" i="1" dirty="0">
                <a:latin typeface="Arial" pitchFamily="34" charset="0"/>
              </a:rPr>
              <a:t>s'est</a:t>
            </a:r>
            <a:r>
              <a:rPr sz="1400" dirty="0"/>
              <a:t> </a:t>
            </a:r>
            <a:r>
              <a:rPr lang="de-DE" sz="1400" b="1" i="1" dirty="0">
                <a:latin typeface="Arial" pitchFamily="34" charset="0"/>
              </a:rPr>
              <a:t>améliorée</a:t>
            </a:r>
            <a:br>
              <a:rPr sz="1400" dirty="0"/>
            </a:br>
            <a:r>
              <a:rPr sz="1400" dirty="0"/>
              <a:t> </a:t>
            </a:r>
            <a:r>
              <a:rPr lang="de-DE" sz="1400" b="1" i="1" dirty="0">
                <a:latin typeface="Arial" pitchFamily="34" charset="0"/>
              </a:rPr>
              <a:t>depuis</a:t>
            </a:r>
            <a:r>
              <a:rPr sz="1400" dirty="0"/>
              <a:t> </a:t>
            </a:r>
            <a:r>
              <a:rPr lang="de-DE" sz="1400" b="1" i="1" dirty="0">
                <a:latin typeface="Arial" pitchFamily="34" charset="0"/>
              </a:rPr>
              <a:t>que le patient porte un</a:t>
            </a:r>
            <a:r>
              <a:rPr sz="1400" dirty="0"/>
              <a:t> </a:t>
            </a:r>
            <a:r>
              <a:rPr lang="de-DE" sz="1400" b="1" i="1" dirty="0" err="1">
                <a:latin typeface="Arial" pitchFamily="34" charset="0"/>
              </a:rPr>
              <a:t>appareil</a:t>
            </a:r>
            <a:r>
              <a:rPr lang="de-DE" sz="1400" b="1" i="1" dirty="0">
                <a:latin typeface="Arial" pitchFamily="34" charset="0"/>
              </a:rPr>
              <a:t> </a:t>
            </a:r>
            <a:br>
              <a:rPr lang="de-DE" sz="1400" b="1" i="1" dirty="0">
                <a:latin typeface="Arial" pitchFamily="34" charset="0"/>
              </a:rPr>
            </a:br>
            <a:r>
              <a:rPr lang="de-DE" sz="1400" b="1" i="1" dirty="0" err="1">
                <a:latin typeface="Arial" pitchFamily="34" charset="0"/>
              </a:rPr>
              <a:t>auditif</a:t>
            </a:r>
            <a:endParaRPr lang="fr-FR" sz="1400" b="1" i="1" dirty="0">
              <a:latin typeface="Arial" pitchFamily="34" charset="0"/>
              <a:cs typeface="Arial" pitchFamily="34" charset="0"/>
            </a:endParaRPr>
          </a:p>
        </p:txBody>
      </p:sp>
      <p:sp>
        <p:nvSpPr>
          <p:cNvPr id="8" name="Ellipse 7">
            <a:extLst>
              <a:ext uri="{FF2B5EF4-FFF2-40B4-BE49-F238E27FC236}">
                <a16:creationId xmlns:a16="http://schemas.microsoft.com/office/drawing/2014/main" id="{13271CC4-D4BE-44A6-A20F-4DF2A864F0AB}"/>
              </a:ext>
            </a:extLst>
          </p:cNvPr>
          <p:cNvSpPr/>
          <p:nvPr/>
        </p:nvSpPr>
        <p:spPr bwMode="gray">
          <a:xfrm>
            <a:off x="4789626" y="3761800"/>
            <a:ext cx="2339838" cy="2259714"/>
          </a:xfrm>
          <a:prstGeom prst="ellipse">
            <a:avLst/>
          </a:prstGeom>
          <a:solidFill>
            <a:srgbClr val="D9B4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lgn="ctr">
              <a:spcBef>
                <a:spcPts val="300"/>
              </a:spcBef>
              <a:spcAft>
                <a:spcPts val="300"/>
              </a:spcAft>
              <a:buClr>
                <a:schemeClr val="bg1"/>
              </a:buClr>
              <a:buSzPct val="80000"/>
            </a:pPr>
            <a:r>
              <a:rPr lang="de-DE" sz="2800" b="1" dirty="0">
                <a:latin typeface="Arial" pitchFamily="34" charset="0"/>
              </a:rPr>
              <a:t>38,3%</a:t>
            </a:r>
          </a:p>
          <a:p>
            <a:pPr algn="ctr">
              <a:spcBef>
                <a:spcPts val="300"/>
              </a:spcBef>
              <a:spcAft>
                <a:spcPts val="300"/>
              </a:spcAft>
              <a:buClr>
                <a:schemeClr val="bg1"/>
              </a:buClr>
              <a:buSzPct val="80000"/>
            </a:pPr>
            <a:r>
              <a:rPr lang="de-DE" sz="1600" b="1" i="1" dirty="0">
                <a:latin typeface="Arial" pitchFamily="34" charset="0"/>
              </a:rPr>
              <a:t>La santé</a:t>
            </a:r>
            <a:r>
              <a:rPr sz="1600" dirty="0"/>
              <a:t> </a:t>
            </a:r>
            <a:r>
              <a:rPr lang="de-DE" sz="1600" b="1" i="1" dirty="0">
                <a:latin typeface="Arial" pitchFamily="34" charset="0"/>
              </a:rPr>
              <a:t>physique</a:t>
            </a:r>
            <a:r>
              <a:rPr sz="1600" dirty="0"/>
              <a:t> </a:t>
            </a:r>
            <a:br>
              <a:rPr sz="1600" dirty="0"/>
            </a:br>
            <a:r>
              <a:rPr lang="de-DE" sz="1600" b="1" i="1" dirty="0">
                <a:latin typeface="Arial" pitchFamily="34" charset="0"/>
              </a:rPr>
              <a:t>s'est</a:t>
            </a:r>
            <a:r>
              <a:rPr sz="1600" dirty="0"/>
              <a:t> </a:t>
            </a:r>
            <a:r>
              <a:rPr lang="de-DE" sz="1600" b="1" i="1" dirty="0">
                <a:latin typeface="Arial" pitchFamily="34" charset="0"/>
              </a:rPr>
              <a:t>améliorée</a:t>
            </a:r>
            <a:br>
              <a:rPr sz="1600" dirty="0"/>
            </a:br>
            <a:r>
              <a:rPr lang="de-DE" sz="1600" b="1" i="1" dirty="0">
                <a:latin typeface="Arial" pitchFamily="34" charset="0"/>
              </a:rPr>
              <a:t>depuis</a:t>
            </a:r>
            <a:r>
              <a:rPr sz="1600" dirty="0"/>
              <a:t> </a:t>
            </a:r>
            <a:r>
              <a:rPr lang="de-DE" sz="1600" b="1" i="1" dirty="0">
                <a:latin typeface="Arial" pitchFamily="34" charset="0"/>
              </a:rPr>
              <a:t>que le patient</a:t>
            </a:r>
            <a:br>
              <a:rPr sz="1600" dirty="0"/>
            </a:br>
            <a:r>
              <a:rPr lang="de-DE" sz="1600" b="1" i="1" dirty="0">
                <a:latin typeface="Arial" pitchFamily="34" charset="0"/>
              </a:rPr>
              <a:t>porte un</a:t>
            </a:r>
            <a:r>
              <a:rPr sz="1600" dirty="0"/>
              <a:t> </a:t>
            </a:r>
            <a:r>
              <a:rPr lang="de-DE" sz="1600" b="1" i="1" dirty="0" err="1">
                <a:latin typeface="Arial" pitchFamily="34" charset="0"/>
              </a:rPr>
              <a:t>appareil</a:t>
            </a:r>
            <a:r>
              <a:rPr lang="de-DE" sz="1600" b="1" i="1" dirty="0">
                <a:latin typeface="Arial" pitchFamily="34" charset="0"/>
              </a:rPr>
              <a:t> </a:t>
            </a:r>
            <a:br>
              <a:rPr lang="de-DE" sz="1600" b="1" i="1" dirty="0">
                <a:latin typeface="Arial" pitchFamily="34" charset="0"/>
              </a:rPr>
            </a:br>
            <a:r>
              <a:rPr lang="de-DE" sz="1600" b="1" i="1" dirty="0" err="1">
                <a:latin typeface="Arial" pitchFamily="34" charset="0"/>
              </a:rPr>
              <a:t>auditif</a:t>
            </a:r>
            <a:endParaRPr lang="fr-FR" sz="1600" b="1" i="1" dirty="0">
              <a:latin typeface="Arial" pitchFamily="34" charset="0"/>
              <a:cs typeface="Arial" pitchFamily="34" charset="0"/>
            </a:endParaRPr>
          </a:p>
        </p:txBody>
      </p:sp>
      <p:sp>
        <p:nvSpPr>
          <p:cNvPr id="9" name="Ellipse 8">
            <a:extLst>
              <a:ext uri="{FF2B5EF4-FFF2-40B4-BE49-F238E27FC236}">
                <a16:creationId xmlns:a16="http://schemas.microsoft.com/office/drawing/2014/main" id="{74DC65F5-63D3-425F-B7E1-9A4A7103793A}"/>
              </a:ext>
            </a:extLst>
          </p:cNvPr>
          <p:cNvSpPr/>
          <p:nvPr/>
        </p:nvSpPr>
        <p:spPr bwMode="gray">
          <a:xfrm>
            <a:off x="6841852" y="2529126"/>
            <a:ext cx="2016224" cy="2016224"/>
          </a:xfrm>
          <a:prstGeom prst="ellipse">
            <a:avLst/>
          </a:prstGeom>
          <a:solidFill>
            <a:srgbClr val="668FA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lgn="ctr">
              <a:spcBef>
                <a:spcPts val="300"/>
              </a:spcBef>
              <a:spcAft>
                <a:spcPts val="300"/>
              </a:spcAft>
              <a:buClr>
                <a:schemeClr val="bg1"/>
              </a:buClr>
              <a:buSzPct val="80000"/>
            </a:pPr>
            <a:r>
              <a:rPr lang="de-DE" sz="2800" b="1" dirty="0">
                <a:latin typeface="Arial" pitchFamily="34" charset="0"/>
              </a:rPr>
              <a:t>35,5%</a:t>
            </a:r>
          </a:p>
          <a:p>
            <a:pPr algn="ctr">
              <a:spcBef>
                <a:spcPts val="300"/>
              </a:spcBef>
              <a:spcAft>
                <a:spcPts val="300"/>
              </a:spcAft>
              <a:buClr>
                <a:schemeClr val="bg1"/>
              </a:buClr>
              <a:buSzPct val="80000"/>
            </a:pPr>
            <a:r>
              <a:rPr lang="de-DE" sz="1300" b="1" i="1" dirty="0">
                <a:latin typeface="Arial" pitchFamily="34" charset="0"/>
              </a:rPr>
              <a:t>La vie </a:t>
            </a:r>
            <a:r>
              <a:rPr lang="de-DE" sz="1300" b="1" i="1" dirty="0" err="1">
                <a:latin typeface="Arial" pitchFamily="34" charset="0"/>
              </a:rPr>
              <a:t>amoureuse</a:t>
            </a:r>
            <a:r>
              <a:rPr sz="1300" dirty="0"/>
              <a:t> </a:t>
            </a:r>
            <a:br>
              <a:rPr lang="de-DE" sz="1300" dirty="0"/>
            </a:br>
            <a:r>
              <a:rPr lang="de-DE" sz="1300" b="1" i="1" dirty="0" err="1">
                <a:latin typeface="Arial" pitchFamily="34" charset="0"/>
              </a:rPr>
              <a:t>s'est</a:t>
            </a:r>
            <a:r>
              <a:rPr sz="1300" dirty="0"/>
              <a:t> </a:t>
            </a:r>
            <a:r>
              <a:rPr lang="de-DE" sz="1300" b="1" i="1" dirty="0" err="1">
                <a:latin typeface="Arial" pitchFamily="34" charset="0"/>
              </a:rPr>
              <a:t>améliorée</a:t>
            </a:r>
            <a:r>
              <a:rPr sz="1300" dirty="0"/>
              <a:t> </a:t>
            </a:r>
            <a:r>
              <a:rPr lang="de-DE" sz="1300" b="1" i="1" dirty="0">
                <a:latin typeface="Arial" pitchFamily="34" charset="0"/>
              </a:rPr>
              <a:t>depuis</a:t>
            </a:r>
            <a:br>
              <a:rPr sz="1300" dirty="0"/>
            </a:br>
            <a:r>
              <a:rPr lang="de-DE" sz="1300" b="1" i="1" dirty="0">
                <a:latin typeface="Arial" pitchFamily="34" charset="0"/>
              </a:rPr>
              <a:t>que le patient</a:t>
            </a:r>
            <a:br>
              <a:rPr sz="1300" dirty="0"/>
            </a:br>
            <a:r>
              <a:rPr lang="de-DE" sz="1300" b="1" i="1" dirty="0">
                <a:latin typeface="Arial" pitchFamily="34" charset="0"/>
              </a:rPr>
              <a:t>porte un</a:t>
            </a:r>
            <a:r>
              <a:rPr sz="1300" dirty="0"/>
              <a:t> </a:t>
            </a:r>
            <a:r>
              <a:rPr lang="de-DE" sz="1300" b="1" i="1" dirty="0">
                <a:latin typeface="Arial" pitchFamily="34" charset="0"/>
              </a:rPr>
              <a:t>appareil </a:t>
            </a:r>
            <a:br>
              <a:rPr lang="de-DE" sz="1300" b="1" i="1" dirty="0">
                <a:latin typeface="Arial" pitchFamily="34" charset="0"/>
              </a:rPr>
            </a:br>
            <a:r>
              <a:rPr lang="de-DE" sz="1300" b="1" i="1" dirty="0">
                <a:latin typeface="Arial" pitchFamily="34" charset="0"/>
              </a:rPr>
              <a:t>auditif</a:t>
            </a:r>
            <a:endParaRPr lang="fr-FR" sz="1300" b="1" i="1" dirty="0">
              <a:latin typeface="Arial" pitchFamily="34" charset="0"/>
              <a:cs typeface="Arial" pitchFamily="34" charset="0"/>
            </a:endParaRPr>
          </a:p>
        </p:txBody>
      </p:sp>
      <p:sp>
        <p:nvSpPr>
          <p:cNvPr id="10" name="Ellipse 9">
            <a:extLst>
              <a:ext uri="{FF2B5EF4-FFF2-40B4-BE49-F238E27FC236}">
                <a16:creationId xmlns:a16="http://schemas.microsoft.com/office/drawing/2014/main" id="{4C25ED5E-97E7-4FCB-B508-877408D7FD50}"/>
              </a:ext>
            </a:extLst>
          </p:cNvPr>
          <p:cNvSpPr/>
          <p:nvPr/>
        </p:nvSpPr>
        <p:spPr bwMode="gray">
          <a:xfrm>
            <a:off x="4429584" y="1524001"/>
            <a:ext cx="2338982" cy="2232248"/>
          </a:xfrm>
          <a:prstGeom prst="ellipse">
            <a:avLst/>
          </a:prstGeom>
          <a:solidFill>
            <a:srgbClr val="C2C3A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spcBef>
                <a:spcPts val="300"/>
              </a:spcBef>
              <a:spcAft>
                <a:spcPts val="300"/>
              </a:spcAft>
              <a:buClr>
                <a:schemeClr val="bg1"/>
              </a:buClr>
              <a:buSzPct val="80000"/>
            </a:pPr>
            <a:r>
              <a:rPr lang="fr-FR" sz="2800" b="1" dirty="0">
                <a:latin typeface="Arial" pitchFamily="34" charset="0"/>
              </a:rPr>
              <a:t>69,7 %</a:t>
            </a:r>
          </a:p>
          <a:p>
            <a:pPr algn="ctr">
              <a:spcBef>
                <a:spcPts val="300"/>
              </a:spcBef>
              <a:spcAft>
                <a:spcPts val="300"/>
              </a:spcAft>
              <a:buClr>
                <a:schemeClr val="bg1"/>
              </a:buClr>
              <a:buSzPct val="80000"/>
            </a:pPr>
            <a:r>
              <a:rPr lang="fr-FR" sz="1400" b="1" i="1" dirty="0">
                <a:latin typeface="Arial" pitchFamily="34" charset="0"/>
              </a:rPr>
              <a:t>La relation</a:t>
            </a:r>
            <a:r>
              <a:rPr lang="fr-FR" sz="1400" dirty="0"/>
              <a:t> </a:t>
            </a:r>
            <a:r>
              <a:rPr lang="fr-FR" sz="1400" b="1" i="1" dirty="0">
                <a:latin typeface="Arial" pitchFamily="34" charset="0"/>
              </a:rPr>
              <a:t>avec</a:t>
            </a:r>
            <a:r>
              <a:rPr lang="fr-FR" sz="1400" dirty="0"/>
              <a:t> </a:t>
            </a:r>
            <a:br>
              <a:rPr lang="fr-FR" sz="1400" dirty="0"/>
            </a:br>
            <a:r>
              <a:rPr lang="fr-FR" sz="1400" b="1" i="1" dirty="0">
                <a:latin typeface="Arial" pitchFamily="34" charset="0"/>
              </a:rPr>
              <a:t>le ou la partenaire</a:t>
            </a:r>
            <a:r>
              <a:rPr lang="fr-FR" sz="1400" dirty="0"/>
              <a:t> </a:t>
            </a:r>
            <a:r>
              <a:rPr lang="fr-FR" sz="1400" b="1" i="1" dirty="0">
                <a:latin typeface="Arial" pitchFamily="34" charset="0"/>
              </a:rPr>
              <a:t>s'est</a:t>
            </a:r>
            <a:r>
              <a:rPr lang="fr-FR" sz="1400" dirty="0"/>
              <a:t> </a:t>
            </a:r>
            <a:br>
              <a:rPr lang="fr-FR" sz="1400" dirty="0"/>
            </a:br>
            <a:r>
              <a:rPr lang="fr-FR" sz="1400" b="1" i="1" dirty="0">
                <a:latin typeface="Arial" pitchFamily="34" charset="0"/>
              </a:rPr>
              <a:t>améliorée depuis</a:t>
            </a:r>
            <a:r>
              <a:rPr lang="fr-FR" sz="1400" dirty="0"/>
              <a:t> </a:t>
            </a:r>
            <a:br>
              <a:rPr lang="fr-FR" sz="1400" dirty="0"/>
            </a:br>
            <a:r>
              <a:rPr lang="fr-FR" sz="1400" b="1" i="1" dirty="0">
                <a:latin typeface="Arial" pitchFamily="34" charset="0"/>
              </a:rPr>
              <a:t>que le patient porte </a:t>
            </a:r>
            <a:br>
              <a:rPr lang="fr-FR" sz="1400" b="1" i="1" dirty="0">
                <a:latin typeface="Arial" pitchFamily="34" charset="0"/>
              </a:rPr>
            </a:br>
            <a:r>
              <a:rPr lang="fr-FR" sz="1400" b="1" i="1" dirty="0">
                <a:latin typeface="Arial" pitchFamily="34" charset="0"/>
              </a:rPr>
              <a:t>un</a:t>
            </a:r>
            <a:r>
              <a:rPr lang="fr-FR" sz="1400" dirty="0"/>
              <a:t> </a:t>
            </a:r>
            <a:r>
              <a:rPr lang="fr-FR" sz="1400" b="1" i="1" dirty="0">
                <a:latin typeface="Arial" pitchFamily="34" charset="0"/>
              </a:rPr>
              <a:t>appareil </a:t>
            </a:r>
            <a:br>
              <a:rPr lang="fr-FR" sz="1400" b="1" i="1" dirty="0">
                <a:latin typeface="Arial" pitchFamily="34" charset="0"/>
              </a:rPr>
            </a:br>
            <a:r>
              <a:rPr lang="fr-FR" sz="1400" b="1" i="1" dirty="0">
                <a:latin typeface="Arial" pitchFamily="34" charset="0"/>
              </a:rPr>
              <a:t>auditif</a:t>
            </a:r>
            <a:endParaRPr lang="fr-FR" sz="1400" b="1" i="1" dirty="0">
              <a:latin typeface="Arial" pitchFamily="34" charset="0"/>
              <a:cs typeface="Arial" pitchFamily="34" charset="0"/>
            </a:endParaRPr>
          </a:p>
        </p:txBody>
      </p:sp>
      <p:sp>
        <p:nvSpPr>
          <p:cNvPr id="11" name="Textfeld 11">
            <a:extLst>
              <a:ext uri="{FF2B5EF4-FFF2-40B4-BE49-F238E27FC236}">
                <a16:creationId xmlns:a16="http://schemas.microsoft.com/office/drawing/2014/main" id="{96956A02-D9EE-4E93-9AD7-C26A688EE973}"/>
              </a:ext>
            </a:extLst>
          </p:cNvPr>
          <p:cNvSpPr txBox="1"/>
          <p:nvPr/>
        </p:nvSpPr>
        <p:spPr bwMode="gray">
          <a:xfrm>
            <a:off x="1904970" y="1695982"/>
            <a:ext cx="2476529" cy="565618"/>
          </a:xfrm>
          <a:prstGeom prst="rect">
            <a:avLst/>
          </a:prstGeom>
        </p:spPr>
        <p:txBody>
          <a:bodyPr vert="horz" wrap="square" lIns="0" tIns="0" rIns="0" bIns="0" rtlCol="0">
            <a:noAutofit/>
          </a:bodyPr>
          <a:lstStyle/>
          <a:p>
            <a:r>
              <a:rPr lang="de-DE" sz="1200" b="1" i="1" dirty="0"/>
              <a:t>« Quel</a:t>
            </a:r>
            <a:r>
              <a:rPr sz="1200" b="1" i="1" dirty="0"/>
              <a:t> </a:t>
            </a:r>
            <a:r>
              <a:rPr lang="de-DE" sz="1200" b="1" i="1" dirty="0"/>
              <a:t>a</a:t>
            </a:r>
            <a:r>
              <a:rPr sz="1200" b="1" i="1" dirty="0"/>
              <a:t> </a:t>
            </a:r>
            <a:r>
              <a:rPr lang="de-DE" sz="1200" b="1" i="1" dirty="0"/>
              <a:t>été l'impact positif</a:t>
            </a:r>
            <a:r>
              <a:rPr sz="1200" b="1" i="1" dirty="0"/>
              <a:t> </a:t>
            </a:r>
            <a:r>
              <a:rPr lang="de-DE" sz="1200" b="1" i="1" dirty="0"/>
              <a:t>des</a:t>
            </a:r>
            <a:r>
              <a:rPr sz="1200" b="1" i="1" dirty="0"/>
              <a:t> </a:t>
            </a:r>
            <a:r>
              <a:rPr lang="de-DE" sz="1200" b="1" i="1" dirty="0"/>
              <a:t>aides</a:t>
            </a:r>
            <a:r>
              <a:rPr sz="1200" b="1" i="1" dirty="0"/>
              <a:t> </a:t>
            </a:r>
            <a:r>
              <a:rPr lang="de-DE" sz="1200" b="1" i="1" dirty="0"/>
              <a:t>auditives</a:t>
            </a:r>
            <a:r>
              <a:rPr sz="1200" b="1" i="1" dirty="0"/>
              <a:t> </a:t>
            </a:r>
            <a:r>
              <a:rPr lang="de-DE" sz="1200" b="1" i="1" dirty="0" err="1"/>
              <a:t>sur</a:t>
            </a:r>
            <a:r>
              <a:rPr lang="de-DE" sz="1200" b="1" i="1" dirty="0"/>
              <a:t> </a:t>
            </a:r>
            <a:r>
              <a:rPr lang="de-DE" sz="1200" b="1" i="1" dirty="0" err="1"/>
              <a:t>ces</a:t>
            </a:r>
            <a:r>
              <a:rPr lang="de-DE" sz="1200" b="1" i="1" dirty="0"/>
              <a:t> </a:t>
            </a:r>
            <a:r>
              <a:rPr lang="de-DE" sz="1200" b="1" i="1" dirty="0" err="1"/>
              <a:t>aspects</a:t>
            </a:r>
            <a:r>
              <a:rPr lang="de-DE" sz="1200" b="1" i="1" dirty="0"/>
              <a:t> de </a:t>
            </a:r>
            <a:r>
              <a:rPr lang="de-DE" sz="1200" b="1" i="1" dirty="0" err="1"/>
              <a:t>votre</a:t>
            </a:r>
            <a:r>
              <a:rPr sz="1200" b="1" i="1" dirty="0"/>
              <a:t> </a:t>
            </a:r>
            <a:r>
              <a:rPr lang="de-DE" sz="1200" b="1" i="1" dirty="0"/>
              <a:t>vie ? »</a:t>
            </a:r>
          </a:p>
        </p:txBody>
      </p:sp>
    </p:spTree>
    <p:extLst>
      <p:ext uri="{BB962C8B-B14F-4D97-AF65-F5344CB8AC3E}">
        <p14:creationId xmlns:p14="http://schemas.microsoft.com/office/powerpoint/2010/main" val="28900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childTnLst>
                                </p:cTn>
                              </p:par>
                            </p:childTnLst>
                          </p:cTn>
                        </p:par>
                        <p:par>
                          <p:cTn id="17" fill="hold">
                            <p:stCondLst>
                              <p:cond delay="2000"/>
                            </p:stCondLst>
                            <p:childTnLst>
                              <p:par>
                                <p:cTn id="18" presetID="23"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childTnLst>
                                </p:cTn>
                              </p:par>
                            </p:childTnLst>
                          </p:cTn>
                        </p:par>
                        <p:par>
                          <p:cTn id="22" fill="hold">
                            <p:stCondLst>
                              <p:cond delay="3000"/>
                            </p:stCondLst>
                            <p:childTnLst>
                              <p:par>
                                <p:cTn id="23" presetID="2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2B43C3D-3601-493C-8FA8-BC12E5C6DEAF}"/>
              </a:ext>
            </a:extLst>
          </p:cNvPr>
          <p:cNvSpPr>
            <a:spLocks noGrp="1"/>
          </p:cNvSpPr>
          <p:nvPr>
            <p:ph type="dt" sz="half" idx="10"/>
          </p:nvPr>
        </p:nvSpPr>
        <p:spPr/>
        <p:txBody>
          <a:bodyPr/>
          <a:lstStyle/>
          <a:p>
            <a:fld id="{AE43531E-3CC7-4B4B-AAC7-D2A86F58661F}"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EAFE2453-A716-43F9-911D-E3746E493847}"/>
              </a:ext>
            </a:extLst>
          </p:cNvPr>
          <p:cNvSpPr>
            <a:spLocks noGrp="1"/>
          </p:cNvSpPr>
          <p:nvPr>
            <p:ph type="sldNum" sz="quarter" idx="12"/>
          </p:nvPr>
        </p:nvSpPr>
        <p:spPr/>
        <p:txBody>
          <a:bodyPr/>
          <a:lstStyle/>
          <a:p>
            <a:fld id="{F1FA75FB-747D-4209-99F2-CB63BD33520A}" type="slidenum">
              <a:rPr lang="fr-FR" smtClean="0"/>
              <a:t>27</a:t>
            </a:fld>
            <a:endParaRPr lang="fr-FR"/>
          </a:p>
        </p:txBody>
      </p:sp>
      <p:pic>
        <p:nvPicPr>
          <p:cNvPr id="8" name="Espace réservé du contenu 7">
            <a:extLst>
              <a:ext uri="{FF2B5EF4-FFF2-40B4-BE49-F238E27FC236}">
                <a16:creationId xmlns:a16="http://schemas.microsoft.com/office/drawing/2014/main" id="{E9D823FE-F7EB-49CF-842A-78EBB2F57897}"/>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248400" y="1524001"/>
            <a:ext cx="5105400" cy="3403087"/>
          </a:xfrm>
        </p:spPr>
      </p:pic>
      <p:sp>
        <p:nvSpPr>
          <p:cNvPr id="5" name="Titre 4">
            <a:extLst>
              <a:ext uri="{FF2B5EF4-FFF2-40B4-BE49-F238E27FC236}">
                <a16:creationId xmlns:a16="http://schemas.microsoft.com/office/drawing/2014/main" id="{79299DDF-87BF-4BC4-9D27-F9E16D44F175}"/>
              </a:ext>
            </a:extLst>
          </p:cNvPr>
          <p:cNvSpPr>
            <a:spLocks noGrp="1"/>
          </p:cNvSpPr>
          <p:nvPr>
            <p:ph type="title"/>
          </p:nvPr>
        </p:nvSpPr>
        <p:spPr/>
        <p:txBody>
          <a:bodyPr/>
          <a:lstStyle/>
          <a:p>
            <a:r>
              <a:rPr lang="fr-FR" dirty="0"/>
              <a:t>En quoi un appareillage précoce peut-il être bénéfique ? </a:t>
            </a:r>
          </a:p>
        </p:txBody>
      </p:sp>
      <p:sp>
        <p:nvSpPr>
          <p:cNvPr id="6" name="Espace réservé du contenu 5">
            <a:extLst>
              <a:ext uri="{FF2B5EF4-FFF2-40B4-BE49-F238E27FC236}">
                <a16:creationId xmlns:a16="http://schemas.microsoft.com/office/drawing/2014/main" id="{C12CB8DD-11CF-47C3-BEFD-A50B648B0A06}"/>
              </a:ext>
            </a:extLst>
          </p:cNvPr>
          <p:cNvSpPr>
            <a:spLocks noGrp="1"/>
          </p:cNvSpPr>
          <p:nvPr>
            <p:ph sz="quarter" idx="14"/>
          </p:nvPr>
        </p:nvSpPr>
        <p:spPr>
          <a:xfrm>
            <a:off x="838200" y="1524001"/>
            <a:ext cx="4933950" cy="4652961"/>
          </a:xfrm>
        </p:spPr>
        <p:txBody>
          <a:bodyPr/>
          <a:lstStyle/>
          <a:p>
            <a:r>
              <a:rPr lang="fr-FR" dirty="0">
                <a:solidFill>
                  <a:schemeClr val="tx1">
                    <a:lumMod val="85000"/>
                    <a:lumOff val="15000"/>
                  </a:schemeClr>
                </a:solidFill>
              </a:rPr>
              <a:t>Meilleure audition</a:t>
            </a:r>
          </a:p>
          <a:p>
            <a:r>
              <a:rPr lang="fr-FR" dirty="0">
                <a:solidFill>
                  <a:schemeClr val="tx1">
                    <a:lumMod val="85000"/>
                    <a:lumOff val="15000"/>
                  </a:schemeClr>
                </a:solidFill>
              </a:rPr>
              <a:t>Qualité de vie améliorée</a:t>
            </a:r>
          </a:p>
          <a:p>
            <a:r>
              <a:rPr lang="fr-FR" dirty="0">
                <a:solidFill>
                  <a:schemeClr val="tx1">
                    <a:lumMod val="85000"/>
                    <a:lumOff val="15000"/>
                  </a:schemeClr>
                </a:solidFill>
              </a:rPr>
              <a:t>Santé générale améliorée </a:t>
            </a:r>
          </a:p>
          <a:p>
            <a:r>
              <a:rPr lang="fr-FR" dirty="0">
                <a:solidFill>
                  <a:schemeClr val="tx1">
                    <a:lumMod val="85000"/>
                    <a:lumOff val="15000"/>
                  </a:schemeClr>
                </a:solidFill>
              </a:rPr>
              <a:t>Communication améliorée</a:t>
            </a:r>
            <a:br>
              <a:rPr lang="fr-FR" dirty="0">
                <a:solidFill>
                  <a:schemeClr val="tx1">
                    <a:lumMod val="85000"/>
                    <a:lumOff val="15000"/>
                  </a:schemeClr>
                </a:solidFill>
              </a:rPr>
            </a:br>
            <a:r>
              <a:rPr lang="fr-FR" dirty="0">
                <a:solidFill>
                  <a:schemeClr val="tx1">
                    <a:lumMod val="85000"/>
                    <a:lumOff val="15000"/>
                  </a:schemeClr>
                </a:solidFill>
              </a:rPr>
              <a:t>(au travail, en famille, entre amis) </a:t>
            </a:r>
          </a:p>
          <a:p>
            <a:r>
              <a:rPr lang="fr-FR" dirty="0">
                <a:solidFill>
                  <a:schemeClr val="tx1">
                    <a:lumMod val="85000"/>
                    <a:lumOff val="15000"/>
                  </a:schemeClr>
                </a:solidFill>
              </a:rPr>
              <a:t>Meilleure adaptation des aides auditives (plus les aides auditives sont appareillées tardivement et plus il est difficile pour les patients de s’y habituer)</a:t>
            </a:r>
          </a:p>
          <a:p>
            <a:r>
              <a:rPr lang="fr-FR" dirty="0">
                <a:solidFill>
                  <a:schemeClr val="tx1">
                    <a:lumMod val="85000"/>
                    <a:lumOff val="15000"/>
                  </a:schemeClr>
                </a:solidFill>
              </a:rPr>
              <a:t>Préservation des fonctions cognitives essentielles et de la qualité de vie globale du patient</a:t>
            </a:r>
          </a:p>
        </p:txBody>
      </p:sp>
      <p:sp>
        <p:nvSpPr>
          <p:cNvPr id="9" name="ZoneTexte 8">
            <a:extLst>
              <a:ext uri="{FF2B5EF4-FFF2-40B4-BE49-F238E27FC236}">
                <a16:creationId xmlns:a16="http://schemas.microsoft.com/office/drawing/2014/main" id="{3287F979-307B-41CF-9563-F4000F4ED00C}"/>
              </a:ext>
            </a:extLst>
          </p:cNvPr>
          <p:cNvSpPr txBox="1"/>
          <p:nvPr/>
        </p:nvSpPr>
        <p:spPr>
          <a:xfrm>
            <a:off x="10423525" y="4665478"/>
            <a:ext cx="825500" cy="261610"/>
          </a:xfrm>
          <a:prstGeom prst="rect">
            <a:avLst/>
          </a:prstGeom>
          <a:noFill/>
        </p:spPr>
        <p:txBody>
          <a:bodyPr wrap="square" rtlCol="0">
            <a:spAutoFit/>
          </a:bodyPr>
          <a:lstStyle/>
          <a:p>
            <a:r>
              <a:rPr lang="fr-FR" sz="1100" dirty="0">
                <a:solidFill>
                  <a:schemeClr val="tx1">
                    <a:lumMod val="75000"/>
                    <a:lumOff val="25000"/>
                  </a:schemeClr>
                </a:solidFill>
              </a:rPr>
              <a:t>© Phonak</a:t>
            </a:r>
          </a:p>
        </p:txBody>
      </p:sp>
    </p:spTree>
    <p:extLst>
      <p:ext uri="{BB962C8B-B14F-4D97-AF65-F5344CB8AC3E}">
        <p14:creationId xmlns:p14="http://schemas.microsoft.com/office/powerpoint/2010/main" val="3168440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D631A9-F415-4BF0-B9F2-D7E3F22969E0}"/>
              </a:ext>
            </a:extLst>
          </p:cNvPr>
          <p:cNvSpPr>
            <a:spLocks noGrp="1"/>
          </p:cNvSpPr>
          <p:nvPr>
            <p:ph type="title"/>
          </p:nvPr>
        </p:nvSpPr>
        <p:spPr/>
        <p:txBody>
          <a:bodyPr/>
          <a:lstStyle/>
          <a:p>
            <a:r>
              <a:rPr lang="fr-FR" dirty="0"/>
              <a:t>Les différentes catégories d’aides auditives </a:t>
            </a:r>
          </a:p>
        </p:txBody>
      </p:sp>
      <p:sp>
        <p:nvSpPr>
          <p:cNvPr id="4" name="Espace réservé de la date 3">
            <a:extLst>
              <a:ext uri="{FF2B5EF4-FFF2-40B4-BE49-F238E27FC236}">
                <a16:creationId xmlns:a16="http://schemas.microsoft.com/office/drawing/2014/main" id="{CBBC1DB8-D494-4102-88CE-02D0C2EEE50A}"/>
              </a:ext>
            </a:extLst>
          </p:cNvPr>
          <p:cNvSpPr>
            <a:spLocks noGrp="1"/>
          </p:cNvSpPr>
          <p:nvPr>
            <p:ph type="dt" sz="half" idx="15"/>
          </p:nvPr>
        </p:nvSpPr>
        <p:spPr/>
        <p:txBody>
          <a:bodyPr/>
          <a:lstStyle/>
          <a:p>
            <a:fld id="{5F8E6905-9598-4E2D-99F3-627D93731CB9}" type="datetime1">
              <a:rPr lang="fr-FR" smtClean="0"/>
              <a:t>05/11/2020</a:t>
            </a:fld>
            <a:endParaRPr lang="fr-FR"/>
          </a:p>
        </p:txBody>
      </p:sp>
      <p:sp>
        <p:nvSpPr>
          <p:cNvPr id="5" name="Espace réservé du numéro de diapositive 4">
            <a:extLst>
              <a:ext uri="{FF2B5EF4-FFF2-40B4-BE49-F238E27FC236}">
                <a16:creationId xmlns:a16="http://schemas.microsoft.com/office/drawing/2014/main" id="{02CC36A7-4588-423E-91DC-CB8396FF4448}"/>
              </a:ext>
            </a:extLst>
          </p:cNvPr>
          <p:cNvSpPr>
            <a:spLocks noGrp="1"/>
          </p:cNvSpPr>
          <p:nvPr>
            <p:ph type="sldNum" sz="quarter" idx="17"/>
          </p:nvPr>
        </p:nvSpPr>
        <p:spPr/>
        <p:txBody>
          <a:bodyPr/>
          <a:lstStyle/>
          <a:p>
            <a:fld id="{F1FA75FB-747D-4209-99F2-CB63BD33520A}" type="slidenum">
              <a:rPr lang="fr-FR" smtClean="0"/>
              <a:t>28</a:t>
            </a:fld>
            <a:endParaRPr lang="fr-FR" dirty="0"/>
          </a:p>
        </p:txBody>
      </p:sp>
      <p:pic>
        <p:nvPicPr>
          <p:cNvPr id="6" name="Image 5">
            <a:extLst>
              <a:ext uri="{FF2B5EF4-FFF2-40B4-BE49-F238E27FC236}">
                <a16:creationId xmlns:a16="http://schemas.microsoft.com/office/drawing/2014/main" id="{168C93C9-F6F5-4754-B670-820EF13F32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91632" y="2172777"/>
            <a:ext cx="1437936" cy="2191139"/>
          </a:xfrm>
          <a:prstGeom prst="rect">
            <a:avLst/>
          </a:prstGeom>
        </p:spPr>
      </p:pic>
      <p:pic>
        <p:nvPicPr>
          <p:cNvPr id="7" name="Image 6">
            <a:extLst>
              <a:ext uri="{FF2B5EF4-FFF2-40B4-BE49-F238E27FC236}">
                <a16:creationId xmlns:a16="http://schemas.microsoft.com/office/drawing/2014/main" id="{0D87C5F9-4B69-439E-BB37-EC95BF2A7C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8274" y="2184992"/>
            <a:ext cx="1426697" cy="2202821"/>
          </a:xfrm>
          <a:prstGeom prst="rect">
            <a:avLst/>
          </a:prstGeom>
        </p:spPr>
      </p:pic>
      <p:sp>
        <p:nvSpPr>
          <p:cNvPr id="8" name="Rectangle 7">
            <a:extLst>
              <a:ext uri="{FF2B5EF4-FFF2-40B4-BE49-F238E27FC236}">
                <a16:creationId xmlns:a16="http://schemas.microsoft.com/office/drawing/2014/main" id="{6F25A3D5-BC95-4C70-B142-6C8A0E63C702}"/>
              </a:ext>
            </a:extLst>
          </p:cNvPr>
          <p:cNvSpPr/>
          <p:nvPr/>
        </p:nvSpPr>
        <p:spPr bwMode="gray">
          <a:xfrm>
            <a:off x="838200" y="1661015"/>
            <a:ext cx="3417455" cy="4480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ctr">
              <a:spcBef>
                <a:spcPts val="300"/>
              </a:spcBef>
              <a:spcAft>
                <a:spcPts val="300"/>
              </a:spcAft>
              <a:buClr>
                <a:schemeClr val="bg1"/>
              </a:buClr>
              <a:buSzPct val="80000"/>
            </a:pPr>
            <a:r>
              <a:rPr lang="fr-FR" sz="1600" dirty="0">
                <a:latin typeface="Arial" pitchFamily="34" charset="0"/>
                <a:cs typeface="Arial" pitchFamily="34" charset="0"/>
              </a:rPr>
              <a:t>BTE ou « contour »</a:t>
            </a:r>
          </a:p>
        </p:txBody>
      </p:sp>
      <p:pic>
        <p:nvPicPr>
          <p:cNvPr id="9" name="Image 8">
            <a:extLst>
              <a:ext uri="{FF2B5EF4-FFF2-40B4-BE49-F238E27FC236}">
                <a16:creationId xmlns:a16="http://schemas.microsoft.com/office/drawing/2014/main" id="{BD684588-A1F4-43A2-9F61-11461DFE0F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87272" y="2184992"/>
            <a:ext cx="1437793" cy="2190922"/>
          </a:xfrm>
          <a:prstGeom prst="rect">
            <a:avLst/>
          </a:prstGeom>
        </p:spPr>
      </p:pic>
      <p:sp>
        <p:nvSpPr>
          <p:cNvPr id="10" name="Rectangle 9">
            <a:extLst>
              <a:ext uri="{FF2B5EF4-FFF2-40B4-BE49-F238E27FC236}">
                <a16:creationId xmlns:a16="http://schemas.microsoft.com/office/drawing/2014/main" id="{622F817D-00B0-419B-B02D-FD8A8B6821E4}"/>
              </a:ext>
            </a:extLst>
          </p:cNvPr>
          <p:cNvSpPr/>
          <p:nvPr/>
        </p:nvSpPr>
        <p:spPr>
          <a:xfrm>
            <a:off x="768312" y="4463724"/>
            <a:ext cx="3487343" cy="1323439"/>
          </a:xfrm>
          <a:prstGeom prst="rect">
            <a:avLst/>
          </a:prstGeom>
        </p:spPr>
        <p:txBody>
          <a:bodyPr wrap="square">
            <a:spAutoFit/>
          </a:bodyPr>
          <a:lstStyle/>
          <a:p>
            <a:r>
              <a:rPr lang="fr-FR" sz="1600" dirty="0">
                <a:solidFill>
                  <a:schemeClr val="tx1">
                    <a:lumMod val="85000"/>
                    <a:lumOff val="15000"/>
                  </a:schemeClr>
                </a:solidFill>
              </a:rPr>
              <a:t>Robuste et simple d’utilisation, le contour d’oreille se positionne sur le pavillon de l’oreille. Le son est amené dans le conduit auditif grâce à un tube transparent.</a:t>
            </a:r>
          </a:p>
        </p:txBody>
      </p:sp>
      <p:sp>
        <p:nvSpPr>
          <p:cNvPr id="11" name="Rectangle 10">
            <a:extLst>
              <a:ext uri="{FF2B5EF4-FFF2-40B4-BE49-F238E27FC236}">
                <a16:creationId xmlns:a16="http://schemas.microsoft.com/office/drawing/2014/main" id="{E0F18EB1-A4B2-4BE0-8657-493E87DE74C4}"/>
              </a:ext>
            </a:extLst>
          </p:cNvPr>
          <p:cNvSpPr/>
          <p:nvPr/>
        </p:nvSpPr>
        <p:spPr bwMode="gray">
          <a:xfrm>
            <a:off x="4387272" y="1657350"/>
            <a:ext cx="3417455" cy="448066"/>
          </a:xfrm>
          <a:prstGeom prst="rect">
            <a:avLst/>
          </a:prstGeom>
          <a:solidFill>
            <a:srgbClr val="8D2D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ctr">
              <a:spcBef>
                <a:spcPts val="300"/>
              </a:spcBef>
              <a:spcAft>
                <a:spcPts val="300"/>
              </a:spcAft>
              <a:buClr>
                <a:schemeClr val="bg1"/>
              </a:buClr>
              <a:buSzPct val="80000"/>
            </a:pPr>
            <a:r>
              <a:rPr lang="fr-FR" sz="1600" dirty="0">
                <a:latin typeface="Arial" pitchFamily="34" charset="0"/>
                <a:cs typeface="Arial" pitchFamily="34" charset="0"/>
              </a:rPr>
              <a:t>RIC ou « écouteur dans le conduit »</a:t>
            </a:r>
          </a:p>
        </p:txBody>
      </p:sp>
      <p:sp>
        <p:nvSpPr>
          <p:cNvPr id="12" name="Rectangle 11">
            <a:extLst>
              <a:ext uri="{FF2B5EF4-FFF2-40B4-BE49-F238E27FC236}">
                <a16:creationId xmlns:a16="http://schemas.microsoft.com/office/drawing/2014/main" id="{9ADD8914-9A50-4375-837E-9442360C5413}"/>
              </a:ext>
            </a:extLst>
          </p:cNvPr>
          <p:cNvSpPr/>
          <p:nvPr/>
        </p:nvSpPr>
        <p:spPr>
          <a:xfrm>
            <a:off x="4338446" y="4463724"/>
            <a:ext cx="3466281" cy="1323439"/>
          </a:xfrm>
          <a:prstGeom prst="rect">
            <a:avLst/>
          </a:prstGeom>
        </p:spPr>
        <p:txBody>
          <a:bodyPr wrap="square">
            <a:spAutoFit/>
          </a:bodyPr>
          <a:lstStyle/>
          <a:p>
            <a:r>
              <a:rPr lang="fr-FR" sz="1600" dirty="0">
                <a:solidFill>
                  <a:schemeClr val="tx1">
                    <a:lumMod val="85000"/>
                    <a:lumOff val="15000"/>
                  </a:schemeClr>
                </a:solidFill>
              </a:rPr>
              <a:t>Le RIC se positionne sur le pavillon de l’oreille. Sa particularité est que son écouteur se positionne dans le conduit auditif. Il est ainsi esthétique et performant.</a:t>
            </a:r>
          </a:p>
        </p:txBody>
      </p:sp>
      <p:sp>
        <p:nvSpPr>
          <p:cNvPr id="13" name="Rectangle 12">
            <a:extLst>
              <a:ext uri="{FF2B5EF4-FFF2-40B4-BE49-F238E27FC236}">
                <a16:creationId xmlns:a16="http://schemas.microsoft.com/office/drawing/2014/main" id="{532ED125-60F9-48C2-9410-73F1814DB409}"/>
              </a:ext>
            </a:extLst>
          </p:cNvPr>
          <p:cNvSpPr/>
          <p:nvPr/>
        </p:nvSpPr>
        <p:spPr bwMode="gray">
          <a:xfrm>
            <a:off x="7936345" y="1657350"/>
            <a:ext cx="3417455" cy="4480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ctr">
              <a:spcBef>
                <a:spcPts val="300"/>
              </a:spcBef>
              <a:spcAft>
                <a:spcPts val="300"/>
              </a:spcAft>
              <a:buClr>
                <a:schemeClr val="bg1"/>
              </a:buClr>
              <a:buSzPct val="80000"/>
            </a:pPr>
            <a:r>
              <a:rPr lang="fr-FR" sz="1600" dirty="0">
                <a:latin typeface="Arial" pitchFamily="34" charset="0"/>
                <a:cs typeface="Arial" pitchFamily="34" charset="0"/>
              </a:rPr>
              <a:t>Intra-auriculaire</a:t>
            </a:r>
          </a:p>
        </p:txBody>
      </p:sp>
      <p:sp>
        <p:nvSpPr>
          <p:cNvPr id="14" name="Rectangle 13">
            <a:extLst>
              <a:ext uri="{FF2B5EF4-FFF2-40B4-BE49-F238E27FC236}">
                <a16:creationId xmlns:a16="http://schemas.microsoft.com/office/drawing/2014/main" id="{F07D5E31-13A3-4B9D-B62F-9B68C697CBD1}"/>
              </a:ext>
            </a:extLst>
          </p:cNvPr>
          <p:cNvSpPr/>
          <p:nvPr/>
        </p:nvSpPr>
        <p:spPr>
          <a:xfrm>
            <a:off x="7936345" y="4463724"/>
            <a:ext cx="3417455" cy="584775"/>
          </a:xfrm>
          <a:prstGeom prst="rect">
            <a:avLst/>
          </a:prstGeom>
        </p:spPr>
        <p:txBody>
          <a:bodyPr wrap="square">
            <a:spAutoFit/>
          </a:bodyPr>
          <a:lstStyle/>
          <a:p>
            <a:r>
              <a:rPr lang="fr-FR" sz="1600" dirty="0">
                <a:solidFill>
                  <a:schemeClr val="tx1">
                    <a:lumMod val="85000"/>
                    <a:lumOff val="15000"/>
                  </a:schemeClr>
                </a:solidFill>
              </a:rPr>
              <a:t>Très discrète, cette solution se loge dans le conduit auditif.</a:t>
            </a:r>
          </a:p>
        </p:txBody>
      </p:sp>
      <p:pic>
        <p:nvPicPr>
          <p:cNvPr id="16" name="Image 15">
            <a:extLst>
              <a:ext uri="{FF2B5EF4-FFF2-40B4-BE49-F238E27FC236}">
                <a16:creationId xmlns:a16="http://schemas.microsoft.com/office/drawing/2014/main" id="{27D12A36-2227-4A79-AE31-7CD5C52CF2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2910" t="22631" r="15814"/>
          <a:stretch/>
        </p:blipFill>
        <p:spPr>
          <a:xfrm>
            <a:off x="6071586" y="2427634"/>
            <a:ext cx="1371600" cy="1731823"/>
          </a:xfrm>
          <a:prstGeom prst="rect">
            <a:avLst/>
          </a:prstGeom>
        </p:spPr>
      </p:pic>
      <p:pic>
        <p:nvPicPr>
          <p:cNvPr id="18" name="Image 17">
            <a:extLst>
              <a:ext uri="{FF2B5EF4-FFF2-40B4-BE49-F238E27FC236}">
                <a16:creationId xmlns:a16="http://schemas.microsoft.com/office/drawing/2014/main" id="{C4BB784B-7D8F-45BF-BE66-6DEDD8C472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4372" t="26111" r="23165"/>
          <a:stretch/>
        </p:blipFill>
        <p:spPr>
          <a:xfrm>
            <a:off x="2407748" y="2465229"/>
            <a:ext cx="1140462" cy="1606233"/>
          </a:xfrm>
          <a:prstGeom prst="rect">
            <a:avLst/>
          </a:prstGeom>
        </p:spPr>
      </p:pic>
      <p:pic>
        <p:nvPicPr>
          <p:cNvPr id="20" name="Image 19">
            <a:extLst>
              <a:ext uri="{FF2B5EF4-FFF2-40B4-BE49-F238E27FC236}">
                <a16:creationId xmlns:a16="http://schemas.microsoft.com/office/drawing/2014/main" id="{C51F6C32-E620-49DB-A93A-E9168BE164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67230" y="2580804"/>
            <a:ext cx="1314921" cy="1314921"/>
          </a:xfrm>
          <a:prstGeom prst="rect">
            <a:avLst/>
          </a:prstGeom>
        </p:spPr>
      </p:pic>
    </p:spTree>
    <p:extLst>
      <p:ext uri="{BB962C8B-B14F-4D97-AF65-F5344CB8AC3E}">
        <p14:creationId xmlns:p14="http://schemas.microsoft.com/office/powerpoint/2010/main" val="2857073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2D000D-5EAD-459A-BE4E-C76CABAFD33A}"/>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B396BCBD-BD50-4404-A734-933D2582C4DC}"/>
              </a:ext>
            </a:extLst>
          </p:cNvPr>
          <p:cNvSpPr>
            <a:spLocks noGrp="1"/>
          </p:cNvSpPr>
          <p:nvPr>
            <p:ph type="sldNum" sz="quarter" idx="12"/>
          </p:nvPr>
        </p:nvSpPr>
        <p:spPr/>
        <p:txBody>
          <a:bodyPr/>
          <a:lstStyle/>
          <a:p>
            <a:fld id="{F1FA75FB-747D-4209-99F2-CB63BD33520A}" type="slidenum">
              <a:rPr lang="fr-FR" smtClean="0"/>
              <a:t>29</a:t>
            </a:fld>
            <a:endParaRPr lang="fr-FR"/>
          </a:p>
        </p:txBody>
      </p:sp>
      <p:sp>
        <p:nvSpPr>
          <p:cNvPr id="5" name="Titre 4">
            <a:extLst>
              <a:ext uri="{FF2B5EF4-FFF2-40B4-BE49-F238E27FC236}">
                <a16:creationId xmlns:a16="http://schemas.microsoft.com/office/drawing/2014/main" id="{94CEB7D9-CBF9-4587-AC38-8407DB7FC255}"/>
              </a:ext>
            </a:extLst>
          </p:cNvPr>
          <p:cNvSpPr>
            <a:spLocks noGrp="1"/>
          </p:cNvSpPr>
          <p:nvPr>
            <p:ph type="title"/>
          </p:nvPr>
        </p:nvSpPr>
        <p:spPr/>
        <p:txBody>
          <a:bodyPr/>
          <a:lstStyle/>
          <a:p>
            <a:r>
              <a:rPr lang="fr-FR" dirty="0"/>
              <a:t>Le patient au cœur de la démarche d’innovation </a:t>
            </a:r>
          </a:p>
        </p:txBody>
      </p:sp>
      <p:sp>
        <p:nvSpPr>
          <p:cNvPr id="6" name="Espace réservé du contenu 5">
            <a:extLst>
              <a:ext uri="{FF2B5EF4-FFF2-40B4-BE49-F238E27FC236}">
                <a16:creationId xmlns:a16="http://schemas.microsoft.com/office/drawing/2014/main" id="{DA43682A-B086-4F4C-93F2-41C01C40FB2C}"/>
              </a:ext>
            </a:extLst>
          </p:cNvPr>
          <p:cNvSpPr>
            <a:spLocks noGrp="1"/>
          </p:cNvSpPr>
          <p:nvPr>
            <p:ph sz="quarter" idx="14"/>
          </p:nvPr>
        </p:nvSpPr>
        <p:spPr>
          <a:xfrm>
            <a:off x="838200" y="1809946"/>
            <a:ext cx="5721991" cy="4546404"/>
          </a:xfrm>
        </p:spPr>
        <p:txBody>
          <a:bodyPr>
            <a:normAutofit/>
          </a:bodyPr>
          <a:lstStyle/>
          <a:p>
            <a:r>
              <a:rPr lang="fr-FR" dirty="0">
                <a:solidFill>
                  <a:schemeClr val="tx1">
                    <a:lumMod val="85000"/>
                    <a:lumOff val="15000"/>
                  </a:schemeClr>
                </a:solidFill>
              </a:rPr>
              <a:t>Le patient est au cœur de la démarche d’innovation :</a:t>
            </a:r>
          </a:p>
          <a:p>
            <a:endParaRPr lang="fr-FR" dirty="0">
              <a:solidFill>
                <a:schemeClr val="tx1">
                  <a:lumMod val="85000"/>
                  <a:lumOff val="15000"/>
                </a:schemeClr>
              </a:solidFill>
            </a:endParaRPr>
          </a:p>
          <a:p>
            <a:pPr lvl="1"/>
            <a:r>
              <a:rPr lang="fr-FR" dirty="0">
                <a:solidFill>
                  <a:schemeClr val="tx1">
                    <a:lumMod val="85000"/>
                    <a:lumOff val="15000"/>
                  </a:schemeClr>
                </a:solidFill>
              </a:rPr>
              <a:t>Les </a:t>
            </a:r>
            <a:r>
              <a:rPr lang="fr-FR" dirty="0">
                <a:solidFill>
                  <a:srgbClr val="8BBC07"/>
                </a:solidFill>
              </a:rPr>
              <a:t>nouvelles solutions auditives </a:t>
            </a:r>
            <a:r>
              <a:rPr lang="fr-FR" dirty="0">
                <a:solidFill>
                  <a:schemeClr val="tx1">
                    <a:lumMod val="85000"/>
                    <a:lumOff val="15000"/>
                  </a:schemeClr>
                </a:solidFill>
              </a:rPr>
              <a:t>offrent un meilleur confort de port et davantage de fonctionnalités, elles tiennent compte des remarques et des nouveaux besoins des utilisateurs d’aides auditives </a:t>
            </a:r>
          </a:p>
          <a:p>
            <a:pPr lvl="1"/>
            <a:endParaRPr lang="fr-FR" dirty="0">
              <a:solidFill>
                <a:schemeClr val="tx1">
                  <a:lumMod val="85000"/>
                  <a:lumOff val="15000"/>
                </a:schemeClr>
              </a:solidFill>
            </a:endParaRPr>
          </a:p>
          <a:p>
            <a:pPr lvl="1"/>
            <a:r>
              <a:rPr lang="fr-FR" dirty="0">
                <a:solidFill>
                  <a:schemeClr val="tx1">
                    <a:lumMod val="85000"/>
                    <a:lumOff val="15000"/>
                  </a:schemeClr>
                </a:solidFill>
              </a:rPr>
              <a:t>La </a:t>
            </a:r>
            <a:r>
              <a:rPr lang="fr-FR" dirty="0">
                <a:solidFill>
                  <a:srgbClr val="8BBC07"/>
                </a:solidFill>
              </a:rPr>
              <a:t>e-santé </a:t>
            </a:r>
            <a:r>
              <a:rPr lang="fr-FR" dirty="0">
                <a:solidFill>
                  <a:schemeClr val="tx1">
                    <a:lumMod val="85000"/>
                    <a:lumOff val="15000"/>
                  </a:schemeClr>
                </a:solidFill>
              </a:rPr>
              <a:t>apparaît également dans le monde de l’audition, elle « désigne tous les domaines où les technologies de l’information et de la communication sont mises au service de la santé » (IRDES 2019). Ces solutions permettent d’améliorer le suivi d’appareillage et offrent au patient la possibilité de devenir acteur de son propre parcours de soins. </a:t>
            </a:r>
          </a:p>
          <a:p>
            <a:pPr marL="0" indent="0">
              <a:buNone/>
            </a:pPr>
            <a:endParaRPr lang="fr-FR" dirty="0"/>
          </a:p>
          <a:p>
            <a:endParaRPr lang="fr-FR" dirty="0"/>
          </a:p>
        </p:txBody>
      </p:sp>
      <p:pic>
        <p:nvPicPr>
          <p:cNvPr id="8" name="Image 7">
            <a:extLst>
              <a:ext uri="{FF2B5EF4-FFF2-40B4-BE49-F238E27FC236}">
                <a16:creationId xmlns:a16="http://schemas.microsoft.com/office/drawing/2014/main" id="{F3E24C42-1EAA-4C2F-93F6-3001463980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2069" y="2603759"/>
            <a:ext cx="4391731" cy="2483963"/>
          </a:xfrm>
          <a:prstGeom prst="rect">
            <a:avLst/>
          </a:prstGeom>
        </p:spPr>
      </p:pic>
    </p:spTree>
    <p:extLst>
      <p:ext uri="{BB962C8B-B14F-4D97-AF65-F5344CB8AC3E}">
        <p14:creationId xmlns:p14="http://schemas.microsoft.com/office/powerpoint/2010/main" val="889728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C5168D4-1F37-48EA-B2E1-8A1C4AF44972}"/>
              </a:ext>
            </a:extLst>
          </p:cNvPr>
          <p:cNvSpPr>
            <a:spLocks noGrp="1"/>
          </p:cNvSpPr>
          <p:nvPr>
            <p:ph type="dt" sz="half" idx="2"/>
          </p:nvPr>
        </p:nvSpPr>
        <p:spPr/>
        <p:txBody>
          <a:bodyPr/>
          <a:lstStyle/>
          <a:p>
            <a:fld id="{D2FC5958-55F2-44B1-93E6-7D988D312A74}"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0D97AFEA-660A-47FD-B9EC-5C5BE472EF24}"/>
              </a:ext>
            </a:extLst>
          </p:cNvPr>
          <p:cNvSpPr>
            <a:spLocks noGrp="1"/>
          </p:cNvSpPr>
          <p:nvPr>
            <p:ph type="sldNum" sz="quarter" idx="4"/>
          </p:nvPr>
        </p:nvSpPr>
        <p:spPr/>
        <p:txBody>
          <a:bodyPr/>
          <a:lstStyle/>
          <a:p>
            <a:fld id="{F1FA75FB-747D-4209-99F2-CB63BD33520A}" type="slidenum">
              <a:rPr lang="fr-FR" smtClean="0"/>
              <a:t>3</a:t>
            </a:fld>
            <a:endParaRPr lang="fr-FR"/>
          </a:p>
        </p:txBody>
      </p:sp>
      <p:sp>
        <p:nvSpPr>
          <p:cNvPr id="4" name="Espace réservé du contenu 3">
            <a:extLst>
              <a:ext uri="{FF2B5EF4-FFF2-40B4-BE49-F238E27FC236}">
                <a16:creationId xmlns:a16="http://schemas.microsoft.com/office/drawing/2014/main" id="{A6952817-030A-49CC-8F30-18742B6DA176}"/>
              </a:ext>
            </a:extLst>
          </p:cNvPr>
          <p:cNvSpPr>
            <a:spLocks noGrp="1"/>
          </p:cNvSpPr>
          <p:nvPr>
            <p:ph sz="half" idx="11"/>
          </p:nvPr>
        </p:nvSpPr>
        <p:spPr/>
        <p:txBody>
          <a:bodyPr/>
          <a:lstStyle/>
          <a:p>
            <a:pPr marL="0" indent="0">
              <a:buNone/>
            </a:pPr>
            <a:r>
              <a:rPr lang="fr-FR" dirty="0">
                <a:solidFill>
                  <a:schemeClr val="bg1"/>
                </a:solidFill>
              </a:rPr>
              <a:t>Zone d’insertion d’une photo de votre / vos centres ou de votre équipe</a:t>
            </a:r>
          </a:p>
          <a:p>
            <a:pPr marL="0" indent="0">
              <a:buNone/>
            </a:pPr>
            <a:endParaRPr lang="fr-FR" dirty="0"/>
          </a:p>
        </p:txBody>
      </p:sp>
      <p:sp>
        <p:nvSpPr>
          <p:cNvPr id="5" name="Espace réservé pour une image  4">
            <a:extLst>
              <a:ext uri="{FF2B5EF4-FFF2-40B4-BE49-F238E27FC236}">
                <a16:creationId xmlns:a16="http://schemas.microsoft.com/office/drawing/2014/main" id="{E4DB63D9-DC66-4DBC-93BE-AFA5DDAF20E3}"/>
              </a:ext>
            </a:extLst>
          </p:cNvPr>
          <p:cNvSpPr>
            <a:spLocks noGrp="1"/>
          </p:cNvSpPr>
          <p:nvPr>
            <p:ph type="pic" sz="quarter" idx="10"/>
          </p:nvPr>
        </p:nvSpPr>
        <p:spPr/>
      </p:sp>
      <p:sp>
        <p:nvSpPr>
          <p:cNvPr id="6" name="Titre 5">
            <a:extLst>
              <a:ext uri="{FF2B5EF4-FFF2-40B4-BE49-F238E27FC236}">
                <a16:creationId xmlns:a16="http://schemas.microsoft.com/office/drawing/2014/main" id="{7764A924-93E8-49AF-B8E3-2462CA92868E}"/>
              </a:ext>
            </a:extLst>
          </p:cNvPr>
          <p:cNvSpPr>
            <a:spLocks noGrp="1"/>
          </p:cNvSpPr>
          <p:nvPr>
            <p:ph type="title"/>
          </p:nvPr>
        </p:nvSpPr>
        <p:spPr/>
        <p:txBody>
          <a:bodyPr/>
          <a:lstStyle/>
          <a:p>
            <a:r>
              <a:rPr lang="fr-FR" dirty="0"/>
              <a:t>Notre centre auditif</a:t>
            </a:r>
          </a:p>
        </p:txBody>
      </p:sp>
      <p:sp>
        <p:nvSpPr>
          <p:cNvPr id="7" name="Espace réservé du contenu 6">
            <a:extLst>
              <a:ext uri="{FF2B5EF4-FFF2-40B4-BE49-F238E27FC236}">
                <a16:creationId xmlns:a16="http://schemas.microsoft.com/office/drawing/2014/main" id="{3C277303-9409-453A-A30A-D61679F68939}"/>
              </a:ext>
            </a:extLst>
          </p:cNvPr>
          <p:cNvSpPr>
            <a:spLocks noGrp="1"/>
          </p:cNvSpPr>
          <p:nvPr>
            <p:ph sz="quarter" idx="14"/>
          </p:nvPr>
        </p:nvSpPr>
        <p:spPr/>
        <p:txBody>
          <a:bodyPr/>
          <a:lstStyle/>
          <a:p>
            <a:r>
              <a:rPr lang="fr-FR" b="1" dirty="0"/>
              <a:t>Nom de la personne chargée de la présentation</a:t>
            </a:r>
          </a:p>
          <a:p>
            <a:r>
              <a:rPr lang="fr-FR" dirty="0"/>
              <a:t>Titre</a:t>
            </a:r>
          </a:p>
          <a:p>
            <a:r>
              <a:rPr lang="fr-FR" dirty="0"/>
              <a:t>Nom de votre centre auditif</a:t>
            </a:r>
          </a:p>
          <a:p>
            <a:r>
              <a:rPr lang="fr-FR" dirty="0"/>
              <a:t>Votre parcours professionnel</a:t>
            </a:r>
          </a:p>
          <a:p>
            <a:r>
              <a:rPr lang="fr-FR" dirty="0"/>
              <a:t>Vos réussites professionnelles</a:t>
            </a:r>
          </a:p>
          <a:p>
            <a:pPr marL="0" indent="0">
              <a:buNone/>
            </a:pPr>
            <a:endParaRPr lang="fr-FR" dirty="0"/>
          </a:p>
        </p:txBody>
      </p:sp>
    </p:spTree>
    <p:extLst>
      <p:ext uri="{BB962C8B-B14F-4D97-AF65-F5344CB8AC3E}">
        <p14:creationId xmlns:p14="http://schemas.microsoft.com/office/powerpoint/2010/main" val="1618459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93BF7B-D35A-4381-B24C-B7EE0F1AC860}"/>
              </a:ext>
            </a:extLst>
          </p:cNvPr>
          <p:cNvSpPr>
            <a:spLocks noGrp="1"/>
          </p:cNvSpPr>
          <p:nvPr>
            <p:ph type="dt" sz="half" idx="2"/>
          </p:nvPr>
        </p:nvSpPr>
        <p:spPr/>
        <p:txBody>
          <a:bodyPr/>
          <a:lstStyle/>
          <a:p>
            <a:fld id="{B1F8EAE8-A888-4BC6-AC83-9A7B674CF653}"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DAA38D35-5E6B-4A25-A582-012AD1929555}"/>
              </a:ext>
            </a:extLst>
          </p:cNvPr>
          <p:cNvSpPr>
            <a:spLocks noGrp="1"/>
          </p:cNvSpPr>
          <p:nvPr>
            <p:ph type="sldNum" sz="quarter" idx="4"/>
          </p:nvPr>
        </p:nvSpPr>
        <p:spPr/>
        <p:txBody>
          <a:bodyPr/>
          <a:lstStyle/>
          <a:p>
            <a:fld id="{F1FA75FB-747D-4209-99F2-CB63BD33520A}" type="slidenum">
              <a:rPr lang="fr-FR" smtClean="0"/>
              <a:t>30</a:t>
            </a:fld>
            <a:endParaRPr lang="fr-FR"/>
          </a:p>
        </p:txBody>
      </p:sp>
      <p:sp>
        <p:nvSpPr>
          <p:cNvPr id="4" name="Espace réservé pour une image  3">
            <a:extLst>
              <a:ext uri="{FF2B5EF4-FFF2-40B4-BE49-F238E27FC236}">
                <a16:creationId xmlns:a16="http://schemas.microsoft.com/office/drawing/2014/main" id="{3A104C4B-EF9F-45C4-8DAD-EE7C1A3C826E}"/>
              </a:ext>
            </a:extLst>
          </p:cNvPr>
          <p:cNvSpPr>
            <a:spLocks noGrp="1"/>
          </p:cNvSpPr>
          <p:nvPr>
            <p:ph type="pic" sz="quarter" idx="10"/>
          </p:nvPr>
        </p:nvSpPr>
        <p:spPr/>
      </p:sp>
      <p:sp>
        <p:nvSpPr>
          <p:cNvPr id="5" name="Titre 4">
            <a:extLst>
              <a:ext uri="{FF2B5EF4-FFF2-40B4-BE49-F238E27FC236}">
                <a16:creationId xmlns:a16="http://schemas.microsoft.com/office/drawing/2014/main" id="{E6B3ED8E-9917-4D1C-B550-59FA78E4913B}"/>
              </a:ext>
            </a:extLst>
          </p:cNvPr>
          <p:cNvSpPr>
            <a:spLocks noGrp="1"/>
          </p:cNvSpPr>
          <p:nvPr>
            <p:ph type="title"/>
          </p:nvPr>
        </p:nvSpPr>
        <p:spPr/>
        <p:txBody>
          <a:bodyPr/>
          <a:lstStyle/>
          <a:p>
            <a:r>
              <a:rPr lang="fr-FR" dirty="0"/>
              <a:t>Slides Annexes sur Phonak Audéo Paradise</a:t>
            </a:r>
          </a:p>
        </p:txBody>
      </p:sp>
      <p:sp>
        <p:nvSpPr>
          <p:cNvPr id="6" name="Rectangle 5">
            <a:extLst>
              <a:ext uri="{FF2B5EF4-FFF2-40B4-BE49-F238E27FC236}">
                <a16:creationId xmlns:a16="http://schemas.microsoft.com/office/drawing/2014/main" id="{A7AA018B-9ADC-40F4-B755-C73D167FCF66}"/>
              </a:ext>
            </a:extLst>
          </p:cNvPr>
          <p:cNvSpPr/>
          <p:nvPr/>
        </p:nvSpPr>
        <p:spPr>
          <a:xfrm>
            <a:off x="1236784" y="2226605"/>
            <a:ext cx="10117015" cy="369332"/>
          </a:xfrm>
          <a:prstGeom prst="rect">
            <a:avLst/>
          </a:prstGeom>
        </p:spPr>
        <p:txBody>
          <a:bodyPr wrap="square">
            <a:spAutoFit/>
          </a:bodyPr>
          <a:lstStyle/>
          <a:p>
            <a:r>
              <a:rPr lang="fr-FR" dirty="0"/>
              <a:t>Il s’agit d’une collection de diapositives pouvant vous servir de support pour vos présentations.</a:t>
            </a:r>
          </a:p>
        </p:txBody>
      </p:sp>
    </p:spTree>
    <p:extLst>
      <p:ext uri="{BB962C8B-B14F-4D97-AF65-F5344CB8AC3E}">
        <p14:creationId xmlns:p14="http://schemas.microsoft.com/office/powerpoint/2010/main" val="1045754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59E1966-DD60-4906-92CC-20DD34C00E5F}"/>
              </a:ext>
            </a:extLst>
          </p:cNvPr>
          <p:cNvSpPr>
            <a:spLocks noGrp="1"/>
          </p:cNvSpPr>
          <p:nvPr>
            <p:ph sz="quarter" idx="14"/>
          </p:nvPr>
        </p:nvSpPr>
        <p:spPr>
          <a:xfrm>
            <a:off x="838200" y="1601015"/>
            <a:ext cx="5095875" cy="2831285"/>
          </a:xfrm>
        </p:spPr>
        <p:txBody>
          <a:bodyPr/>
          <a:lstStyle/>
          <a:p>
            <a:r>
              <a:rPr lang="fr-FR" dirty="0"/>
              <a:t>Une aide auditive est un système de communication miniaturisé, qui va amplifier les sons qui ne sont plus audibles</a:t>
            </a:r>
          </a:p>
          <a:p>
            <a:pPr marL="0" indent="0">
              <a:buNone/>
            </a:pPr>
            <a:endParaRPr lang="fr-FR" dirty="0"/>
          </a:p>
          <a:p>
            <a:endParaRPr lang="fr-FR" dirty="0"/>
          </a:p>
        </p:txBody>
      </p:sp>
      <p:sp>
        <p:nvSpPr>
          <p:cNvPr id="3" name="Titre 2">
            <a:extLst>
              <a:ext uri="{FF2B5EF4-FFF2-40B4-BE49-F238E27FC236}">
                <a16:creationId xmlns:a16="http://schemas.microsoft.com/office/drawing/2014/main" id="{55D623B3-FF5E-4FC2-99CC-5DD092FF9239}"/>
              </a:ext>
            </a:extLst>
          </p:cNvPr>
          <p:cNvSpPr>
            <a:spLocks noGrp="1"/>
          </p:cNvSpPr>
          <p:nvPr>
            <p:ph type="title"/>
          </p:nvPr>
        </p:nvSpPr>
        <p:spPr/>
        <p:txBody>
          <a:bodyPr/>
          <a:lstStyle/>
          <a:p>
            <a:r>
              <a:rPr lang="fr-FR" dirty="0"/>
              <a:t>L’aide auditive : un système de communication miniaturisé pour vos patients</a:t>
            </a:r>
          </a:p>
        </p:txBody>
      </p:sp>
      <p:sp>
        <p:nvSpPr>
          <p:cNvPr id="4" name="Espace réservé de la date 3">
            <a:extLst>
              <a:ext uri="{FF2B5EF4-FFF2-40B4-BE49-F238E27FC236}">
                <a16:creationId xmlns:a16="http://schemas.microsoft.com/office/drawing/2014/main" id="{A23B1B43-778C-44AE-BA18-D5691F474C32}"/>
              </a:ext>
            </a:extLst>
          </p:cNvPr>
          <p:cNvSpPr>
            <a:spLocks noGrp="1"/>
          </p:cNvSpPr>
          <p:nvPr>
            <p:ph type="dt" sz="half" idx="15"/>
          </p:nvPr>
        </p:nvSpPr>
        <p:spPr/>
        <p:txBody>
          <a:bodyPr/>
          <a:lstStyle/>
          <a:p>
            <a:fld id="{5F8E6905-9598-4E2D-99F3-627D93731CB9}" type="datetime1">
              <a:rPr lang="fr-FR" smtClean="0"/>
              <a:t>05/11/2020</a:t>
            </a:fld>
            <a:endParaRPr lang="fr-FR"/>
          </a:p>
        </p:txBody>
      </p:sp>
      <p:sp>
        <p:nvSpPr>
          <p:cNvPr id="5" name="Espace réservé du numéro de diapositive 4">
            <a:extLst>
              <a:ext uri="{FF2B5EF4-FFF2-40B4-BE49-F238E27FC236}">
                <a16:creationId xmlns:a16="http://schemas.microsoft.com/office/drawing/2014/main" id="{6CE1A0DA-78E0-455D-8DDD-B99C963F9268}"/>
              </a:ext>
            </a:extLst>
          </p:cNvPr>
          <p:cNvSpPr>
            <a:spLocks noGrp="1"/>
          </p:cNvSpPr>
          <p:nvPr>
            <p:ph type="sldNum" sz="quarter" idx="17"/>
          </p:nvPr>
        </p:nvSpPr>
        <p:spPr/>
        <p:txBody>
          <a:bodyPr/>
          <a:lstStyle/>
          <a:p>
            <a:fld id="{F1FA75FB-747D-4209-99F2-CB63BD33520A}" type="slidenum">
              <a:rPr lang="fr-FR" smtClean="0"/>
              <a:t>31</a:t>
            </a:fld>
            <a:endParaRPr lang="fr-FR"/>
          </a:p>
        </p:txBody>
      </p:sp>
      <p:pic>
        <p:nvPicPr>
          <p:cNvPr id="9" name="Image 8">
            <a:extLst>
              <a:ext uri="{FF2B5EF4-FFF2-40B4-BE49-F238E27FC236}">
                <a16:creationId xmlns:a16="http://schemas.microsoft.com/office/drawing/2014/main" id="{16CC0734-5DDC-4B44-A850-991BC65C37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0407" y="3190337"/>
            <a:ext cx="3885179" cy="2590119"/>
          </a:xfrm>
          <a:prstGeom prst="rect">
            <a:avLst/>
          </a:prstGeom>
        </p:spPr>
      </p:pic>
      <p:sp>
        <p:nvSpPr>
          <p:cNvPr id="10" name="Rectangle 9">
            <a:extLst>
              <a:ext uri="{FF2B5EF4-FFF2-40B4-BE49-F238E27FC236}">
                <a16:creationId xmlns:a16="http://schemas.microsoft.com/office/drawing/2014/main" id="{2F810543-740B-454A-87F5-357696EC4B83}"/>
              </a:ext>
            </a:extLst>
          </p:cNvPr>
          <p:cNvSpPr/>
          <p:nvPr/>
        </p:nvSpPr>
        <p:spPr>
          <a:xfrm>
            <a:off x="6257925" y="1601015"/>
            <a:ext cx="5095875" cy="1323439"/>
          </a:xfrm>
          <a:prstGeom prst="rect">
            <a:avLst/>
          </a:prstGeom>
        </p:spPr>
        <p:txBody>
          <a:bodyPr wrap="square">
            <a:spAutoFit/>
          </a:bodyPr>
          <a:lstStyle/>
          <a:p>
            <a:pPr marL="285750" indent="-285750">
              <a:buFont typeface="Arial" panose="020B0604020202020204" pitchFamily="34" charset="0"/>
              <a:buChar char="•"/>
            </a:pPr>
            <a:r>
              <a:rPr lang="fr-FR" sz="1600" dirty="0">
                <a:solidFill>
                  <a:schemeClr val="accent2"/>
                </a:solidFill>
              </a:rPr>
              <a:t>Ce système se compose de :</a:t>
            </a:r>
          </a:p>
          <a:p>
            <a:pPr>
              <a:buFontTx/>
              <a:buChar char="-"/>
            </a:pPr>
            <a:r>
              <a:rPr lang="fr-FR" sz="1600" dirty="0">
                <a:solidFill>
                  <a:schemeClr val="accent2"/>
                </a:solidFill>
              </a:rPr>
              <a:t> un microphone qui capte les sons</a:t>
            </a:r>
          </a:p>
          <a:p>
            <a:pPr>
              <a:buFontTx/>
              <a:buChar char="-"/>
            </a:pPr>
            <a:r>
              <a:rPr lang="fr-FR" sz="1600" dirty="0">
                <a:solidFill>
                  <a:schemeClr val="accent2"/>
                </a:solidFill>
              </a:rPr>
              <a:t> un amplificateur qui les traite en ajustant leur intensité </a:t>
            </a:r>
          </a:p>
          <a:p>
            <a:pPr>
              <a:buFontTx/>
              <a:buChar char="-"/>
            </a:pPr>
            <a:r>
              <a:rPr lang="fr-FR" sz="1600" dirty="0">
                <a:solidFill>
                  <a:schemeClr val="accent2"/>
                </a:solidFill>
              </a:rPr>
              <a:t> un écouteur qui va transmettre les sons à l’oreille</a:t>
            </a:r>
          </a:p>
        </p:txBody>
      </p:sp>
      <p:pic>
        <p:nvPicPr>
          <p:cNvPr id="11" name="Espace réservé du contenu 52">
            <a:extLst>
              <a:ext uri="{FF2B5EF4-FFF2-40B4-BE49-F238E27FC236}">
                <a16:creationId xmlns:a16="http://schemas.microsoft.com/office/drawing/2014/main" id="{D005AC82-40F4-492F-A7CE-860F351912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4532" y="3190875"/>
            <a:ext cx="3159587" cy="2666319"/>
          </a:xfrm>
          <a:prstGeom prst="rect">
            <a:avLst/>
          </a:prstGeom>
        </p:spPr>
      </p:pic>
    </p:spTree>
    <p:extLst>
      <p:ext uri="{BB962C8B-B14F-4D97-AF65-F5344CB8AC3E}">
        <p14:creationId xmlns:p14="http://schemas.microsoft.com/office/powerpoint/2010/main" val="2800886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1376E84-62C6-4548-A8D3-B13EBB0D59AD}"/>
              </a:ext>
            </a:extLst>
          </p:cNvPr>
          <p:cNvSpPr>
            <a:spLocks noGrp="1"/>
          </p:cNvSpPr>
          <p:nvPr>
            <p:ph type="dt" sz="half" idx="10"/>
          </p:nvPr>
        </p:nvSpPr>
        <p:spPr/>
        <p:txBody>
          <a:bodyPr/>
          <a:lstStyle/>
          <a:p>
            <a:fld id="{AE43531E-3CC7-4B4B-AAC7-D2A86F58661F}"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628B35BE-A72E-4207-A82A-B22A98A9B34C}"/>
              </a:ext>
            </a:extLst>
          </p:cNvPr>
          <p:cNvSpPr>
            <a:spLocks noGrp="1"/>
          </p:cNvSpPr>
          <p:nvPr>
            <p:ph type="sldNum" sz="quarter" idx="12"/>
          </p:nvPr>
        </p:nvSpPr>
        <p:spPr/>
        <p:txBody>
          <a:bodyPr/>
          <a:lstStyle/>
          <a:p>
            <a:fld id="{F1FA75FB-747D-4209-99F2-CB63BD33520A}" type="slidenum">
              <a:rPr lang="fr-FR" smtClean="0"/>
              <a:t>32</a:t>
            </a:fld>
            <a:endParaRPr lang="fr-FR"/>
          </a:p>
        </p:txBody>
      </p:sp>
      <p:sp>
        <p:nvSpPr>
          <p:cNvPr id="5" name="Titre 4">
            <a:extLst>
              <a:ext uri="{FF2B5EF4-FFF2-40B4-BE49-F238E27FC236}">
                <a16:creationId xmlns:a16="http://schemas.microsoft.com/office/drawing/2014/main" id="{E74D4BD6-292A-409F-A4D6-90AD0A3C88A2}"/>
              </a:ext>
            </a:extLst>
          </p:cNvPr>
          <p:cNvSpPr>
            <a:spLocks noGrp="1"/>
          </p:cNvSpPr>
          <p:nvPr>
            <p:ph type="title"/>
          </p:nvPr>
        </p:nvSpPr>
        <p:spPr/>
        <p:txBody>
          <a:bodyPr/>
          <a:lstStyle/>
          <a:p>
            <a:r>
              <a:rPr lang="fr-FR" dirty="0"/>
              <a:t>Répondre aux besoins des patients </a:t>
            </a:r>
          </a:p>
        </p:txBody>
      </p:sp>
      <p:sp>
        <p:nvSpPr>
          <p:cNvPr id="37" name="Rectangle 36">
            <a:extLst>
              <a:ext uri="{FF2B5EF4-FFF2-40B4-BE49-F238E27FC236}">
                <a16:creationId xmlns:a16="http://schemas.microsoft.com/office/drawing/2014/main" id="{488E3E0C-2125-4DF0-A8BB-2E2128905522}"/>
              </a:ext>
            </a:extLst>
          </p:cNvPr>
          <p:cNvSpPr/>
          <p:nvPr/>
        </p:nvSpPr>
        <p:spPr>
          <a:xfrm>
            <a:off x="838200" y="1467034"/>
            <a:ext cx="5324219" cy="4101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tlCol="0" anchor="t"/>
          <a:lstStyle/>
          <a:p>
            <a:endParaRPr lang="en-GB" sz="2800" b="1" dirty="0">
              <a:solidFill>
                <a:srgbClr val="403F38"/>
              </a:solidFill>
            </a:endParaRPr>
          </a:p>
        </p:txBody>
      </p:sp>
      <p:sp>
        <p:nvSpPr>
          <p:cNvPr id="38" name="TextBox 8">
            <a:extLst>
              <a:ext uri="{FF2B5EF4-FFF2-40B4-BE49-F238E27FC236}">
                <a16:creationId xmlns:a16="http://schemas.microsoft.com/office/drawing/2014/main" id="{F61F45EA-0BC1-4A01-AD27-7908A6E66F7B}"/>
              </a:ext>
            </a:extLst>
          </p:cNvPr>
          <p:cNvSpPr txBox="1"/>
          <p:nvPr/>
        </p:nvSpPr>
        <p:spPr>
          <a:xfrm>
            <a:off x="1427723" y="1483720"/>
            <a:ext cx="4076700" cy="461665"/>
          </a:xfrm>
          <a:prstGeom prst="rect">
            <a:avLst/>
          </a:prstGeom>
          <a:noFill/>
        </p:spPr>
        <p:txBody>
          <a:bodyPr wrap="square" rtlCol="0">
            <a:spAutoFit/>
          </a:bodyPr>
          <a:lstStyle/>
          <a:p>
            <a:pPr algn="ctr"/>
            <a:r>
              <a:rPr lang="fr-FR" sz="2400" b="1" dirty="0">
                <a:solidFill>
                  <a:srgbClr val="8BBC07"/>
                </a:solidFill>
              </a:rPr>
              <a:t>Qualité sonore</a:t>
            </a:r>
          </a:p>
        </p:txBody>
      </p:sp>
      <p:sp>
        <p:nvSpPr>
          <p:cNvPr id="40" name="Freeform 11">
            <a:extLst>
              <a:ext uri="{FF2B5EF4-FFF2-40B4-BE49-F238E27FC236}">
                <a16:creationId xmlns:a16="http://schemas.microsoft.com/office/drawing/2014/main" id="{99F43CEC-2E62-46C6-8163-5659D429A9A8}"/>
              </a:ext>
            </a:extLst>
          </p:cNvPr>
          <p:cNvSpPr/>
          <p:nvPr/>
        </p:nvSpPr>
        <p:spPr>
          <a:xfrm rot="10800000">
            <a:off x="950086" y="1885466"/>
            <a:ext cx="2634502" cy="1648786"/>
          </a:xfrm>
          <a:custGeom>
            <a:avLst/>
            <a:gdLst>
              <a:gd name="connsiteX0" fmla="*/ 3187747 w 3187747"/>
              <a:gd name="connsiteY0" fmla="*/ 1995032 h 1995032"/>
              <a:gd name="connsiteX1" fmla="*/ 0 w 3187747"/>
              <a:gd name="connsiteY1" fmla="*/ 1995032 h 1995032"/>
              <a:gd name="connsiteX2" fmla="*/ 0 w 3187747"/>
              <a:gd name="connsiteY2" fmla="*/ 203322 h 1995032"/>
              <a:gd name="connsiteX3" fmla="*/ 480203 w 3187747"/>
              <a:gd name="connsiteY3" fmla="*/ 203322 h 1995032"/>
              <a:gd name="connsiteX4" fmla="*/ 480202 w 3187747"/>
              <a:gd name="connsiteY4" fmla="*/ 203322 h 1995032"/>
              <a:gd name="connsiteX5" fmla="*/ 683525 w 3187747"/>
              <a:gd name="connsiteY5" fmla="*/ 0 h 1995032"/>
              <a:gd name="connsiteX6" fmla="*/ 886847 w 3187747"/>
              <a:gd name="connsiteY6" fmla="*/ 203322 h 1995032"/>
              <a:gd name="connsiteX7" fmla="*/ 886846 w 3187747"/>
              <a:gd name="connsiteY7" fmla="*/ 203322 h 1995032"/>
              <a:gd name="connsiteX8" fmla="*/ 3187747 w 3187747"/>
              <a:gd name="connsiteY8" fmla="*/ 203322 h 199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2">
                <a:moveTo>
                  <a:pt x="3187747" y="1995032"/>
                </a:moveTo>
                <a:lnTo>
                  <a:pt x="0" y="1995032"/>
                </a:lnTo>
                <a:lnTo>
                  <a:pt x="0" y="203322"/>
                </a:lnTo>
                <a:lnTo>
                  <a:pt x="480203" y="203322"/>
                </a:lnTo>
                <a:lnTo>
                  <a:pt x="480202" y="203322"/>
                </a:lnTo>
                <a:lnTo>
                  <a:pt x="683525" y="0"/>
                </a:lnTo>
                <a:lnTo>
                  <a:pt x="886847" y="203322"/>
                </a:lnTo>
                <a:lnTo>
                  <a:pt x="886846" y="203322"/>
                </a:lnTo>
                <a:lnTo>
                  <a:pt x="3187747" y="2033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41" name="Freeform 12">
            <a:extLst>
              <a:ext uri="{FF2B5EF4-FFF2-40B4-BE49-F238E27FC236}">
                <a16:creationId xmlns:a16="http://schemas.microsoft.com/office/drawing/2014/main" id="{3DE2A505-246D-4EE7-AFC5-5C9F0DAF3497}"/>
              </a:ext>
            </a:extLst>
          </p:cNvPr>
          <p:cNvSpPr/>
          <p:nvPr/>
        </p:nvSpPr>
        <p:spPr>
          <a:xfrm rot="10800000">
            <a:off x="960638" y="3817102"/>
            <a:ext cx="2634502" cy="1648787"/>
          </a:xfrm>
          <a:custGeom>
            <a:avLst/>
            <a:gdLst>
              <a:gd name="connsiteX0" fmla="*/ 3187747 w 3187747"/>
              <a:gd name="connsiteY0" fmla="*/ 1995033 h 1995033"/>
              <a:gd name="connsiteX1" fmla="*/ 0 w 3187747"/>
              <a:gd name="connsiteY1" fmla="*/ 1995033 h 1995033"/>
              <a:gd name="connsiteX2" fmla="*/ 0 w 3187747"/>
              <a:gd name="connsiteY2" fmla="*/ 203323 h 1995033"/>
              <a:gd name="connsiteX3" fmla="*/ 480203 w 3187747"/>
              <a:gd name="connsiteY3" fmla="*/ 203323 h 1995033"/>
              <a:gd name="connsiteX4" fmla="*/ 480203 w 3187747"/>
              <a:gd name="connsiteY4" fmla="*/ 203322 h 1995033"/>
              <a:gd name="connsiteX5" fmla="*/ 683525 w 3187747"/>
              <a:gd name="connsiteY5" fmla="*/ 0 h 1995033"/>
              <a:gd name="connsiteX6" fmla="*/ 886847 w 3187747"/>
              <a:gd name="connsiteY6" fmla="*/ 203322 h 1995033"/>
              <a:gd name="connsiteX7" fmla="*/ 886846 w 3187747"/>
              <a:gd name="connsiteY7" fmla="*/ 203323 h 1995033"/>
              <a:gd name="connsiteX8" fmla="*/ 3187747 w 3187747"/>
              <a:gd name="connsiteY8" fmla="*/ 203323 h 19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3">
                <a:moveTo>
                  <a:pt x="3187747" y="1995033"/>
                </a:moveTo>
                <a:lnTo>
                  <a:pt x="0" y="1995033"/>
                </a:lnTo>
                <a:lnTo>
                  <a:pt x="0" y="203323"/>
                </a:lnTo>
                <a:lnTo>
                  <a:pt x="480203" y="203323"/>
                </a:lnTo>
                <a:lnTo>
                  <a:pt x="480203" y="203322"/>
                </a:lnTo>
                <a:lnTo>
                  <a:pt x="683525" y="0"/>
                </a:lnTo>
                <a:lnTo>
                  <a:pt x="886847" y="203322"/>
                </a:lnTo>
                <a:lnTo>
                  <a:pt x="886846" y="203323"/>
                </a:lnTo>
                <a:lnTo>
                  <a:pt x="3187747" y="2033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42" name="TextBox 13">
            <a:extLst>
              <a:ext uri="{FF2B5EF4-FFF2-40B4-BE49-F238E27FC236}">
                <a16:creationId xmlns:a16="http://schemas.microsoft.com/office/drawing/2014/main" id="{9E0E16DF-C7C9-496F-A5BC-E3F6D9B45211}"/>
              </a:ext>
            </a:extLst>
          </p:cNvPr>
          <p:cNvSpPr txBox="1"/>
          <p:nvPr/>
        </p:nvSpPr>
        <p:spPr>
          <a:xfrm>
            <a:off x="2068798" y="1950675"/>
            <a:ext cx="1397275" cy="1384995"/>
          </a:xfrm>
          <a:prstGeom prst="rect">
            <a:avLst/>
          </a:prstGeom>
          <a:noFill/>
        </p:spPr>
        <p:txBody>
          <a:bodyPr wrap="square" rtlCol="0">
            <a:spAutoFit/>
          </a:bodyPr>
          <a:lstStyle/>
          <a:p>
            <a:r>
              <a:rPr lang="fr-FR" sz="1400" dirty="0">
                <a:solidFill>
                  <a:schemeClr val="bg1"/>
                </a:solidFill>
              </a:rPr>
              <a:t>« Je veux communiquer facilement dans un environnement calme »</a:t>
            </a:r>
          </a:p>
        </p:txBody>
      </p:sp>
      <p:sp>
        <p:nvSpPr>
          <p:cNvPr id="43" name="TextBox 14">
            <a:extLst>
              <a:ext uri="{FF2B5EF4-FFF2-40B4-BE49-F238E27FC236}">
                <a16:creationId xmlns:a16="http://schemas.microsoft.com/office/drawing/2014/main" id="{D19A788B-86AD-4091-AA5D-9B3CAD9EC362}"/>
              </a:ext>
            </a:extLst>
          </p:cNvPr>
          <p:cNvSpPr txBox="1"/>
          <p:nvPr/>
        </p:nvSpPr>
        <p:spPr>
          <a:xfrm>
            <a:off x="1983901" y="3846378"/>
            <a:ext cx="1554121" cy="1384995"/>
          </a:xfrm>
          <a:prstGeom prst="rect">
            <a:avLst/>
          </a:prstGeom>
          <a:noFill/>
        </p:spPr>
        <p:txBody>
          <a:bodyPr wrap="square" rtlCol="0">
            <a:spAutoFit/>
          </a:bodyPr>
          <a:lstStyle/>
          <a:p>
            <a:r>
              <a:rPr lang="fr-FR" sz="1400" dirty="0">
                <a:solidFill>
                  <a:schemeClr val="bg1"/>
                </a:solidFill>
              </a:rPr>
              <a:t>« Je veux communiquer facilement dans un environnement bruyant »</a:t>
            </a:r>
          </a:p>
        </p:txBody>
      </p:sp>
      <p:pic>
        <p:nvPicPr>
          <p:cNvPr id="44" name="Graphic 5">
            <a:extLst>
              <a:ext uri="{FF2B5EF4-FFF2-40B4-BE49-F238E27FC236}">
                <a16:creationId xmlns:a16="http://schemas.microsoft.com/office/drawing/2014/main" id="{6DD2EFA1-C709-4A92-A770-48834DD7CD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3726" y="2271441"/>
            <a:ext cx="809623" cy="778027"/>
          </a:xfrm>
          <a:prstGeom prst="rect">
            <a:avLst/>
          </a:prstGeom>
        </p:spPr>
      </p:pic>
      <p:pic>
        <p:nvPicPr>
          <p:cNvPr id="45" name="Graphic 9">
            <a:extLst>
              <a:ext uri="{FF2B5EF4-FFF2-40B4-BE49-F238E27FC236}">
                <a16:creationId xmlns:a16="http://schemas.microsoft.com/office/drawing/2014/main" id="{B75FFD29-8674-498B-A048-4AA934A297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6891" y="4202405"/>
            <a:ext cx="767010" cy="806548"/>
          </a:xfrm>
          <a:prstGeom prst="rect">
            <a:avLst/>
          </a:prstGeom>
        </p:spPr>
      </p:pic>
      <p:sp>
        <p:nvSpPr>
          <p:cNvPr id="46" name="Freeform 17">
            <a:extLst>
              <a:ext uri="{FF2B5EF4-FFF2-40B4-BE49-F238E27FC236}">
                <a16:creationId xmlns:a16="http://schemas.microsoft.com/office/drawing/2014/main" id="{E5880004-B0A0-4E89-9519-EC47FF5910A4}"/>
              </a:ext>
            </a:extLst>
          </p:cNvPr>
          <p:cNvSpPr/>
          <p:nvPr/>
        </p:nvSpPr>
        <p:spPr>
          <a:xfrm rot="10800000">
            <a:off x="3324383" y="2883238"/>
            <a:ext cx="2635178" cy="1648787"/>
          </a:xfrm>
          <a:custGeom>
            <a:avLst/>
            <a:gdLst>
              <a:gd name="connsiteX0" fmla="*/ 3188566 w 3188566"/>
              <a:gd name="connsiteY0" fmla="*/ 1995033 h 1995033"/>
              <a:gd name="connsiteX1" fmla="*/ 0 w 3188566"/>
              <a:gd name="connsiteY1" fmla="*/ 1995033 h 1995033"/>
              <a:gd name="connsiteX2" fmla="*/ 0 w 3188566"/>
              <a:gd name="connsiteY2" fmla="*/ 203323 h 1995033"/>
              <a:gd name="connsiteX3" fmla="*/ 480202 w 3188566"/>
              <a:gd name="connsiteY3" fmla="*/ 203323 h 1995033"/>
              <a:gd name="connsiteX4" fmla="*/ 480202 w 3188566"/>
              <a:gd name="connsiteY4" fmla="*/ 203322 h 1995033"/>
              <a:gd name="connsiteX5" fmla="*/ 683524 w 3188566"/>
              <a:gd name="connsiteY5" fmla="*/ 0 h 1995033"/>
              <a:gd name="connsiteX6" fmla="*/ 886847 w 3188566"/>
              <a:gd name="connsiteY6" fmla="*/ 203322 h 1995033"/>
              <a:gd name="connsiteX7" fmla="*/ 886846 w 3188566"/>
              <a:gd name="connsiteY7" fmla="*/ 203323 h 1995033"/>
              <a:gd name="connsiteX8" fmla="*/ 3188566 w 3188566"/>
              <a:gd name="connsiteY8" fmla="*/ 203323 h 19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66" h="1995033">
                <a:moveTo>
                  <a:pt x="3188566" y="1995033"/>
                </a:moveTo>
                <a:lnTo>
                  <a:pt x="0" y="1995033"/>
                </a:lnTo>
                <a:lnTo>
                  <a:pt x="0" y="203323"/>
                </a:lnTo>
                <a:lnTo>
                  <a:pt x="480202" y="203323"/>
                </a:lnTo>
                <a:lnTo>
                  <a:pt x="480202" y="203322"/>
                </a:lnTo>
                <a:lnTo>
                  <a:pt x="683524" y="0"/>
                </a:lnTo>
                <a:lnTo>
                  <a:pt x="886847" y="203322"/>
                </a:lnTo>
                <a:lnTo>
                  <a:pt x="886846" y="203323"/>
                </a:lnTo>
                <a:lnTo>
                  <a:pt x="3188566" y="203323"/>
                </a:lnTo>
                <a:close/>
              </a:path>
            </a:pathLst>
          </a:custGeom>
          <a:solidFill>
            <a:srgbClr val="6689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47" name="TextBox 18">
            <a:extLst>
              <a:ext uri="{FF2B5EF4-FFF2-40B4-BE49-F238E27FC236}">
                <a16:creationId xmlns:a16="http://schemas.microsoft.com/office/drawing/2014/main" id="{734C2E22-5C72-4D76-A429-DB18B8D06DD1}"/>
              </a:ext>
            </a:extLst>
          </p:cNvPr>
          <p:cNvSpPr txBox="1"/>
          <p:nvPr/>
        </p:nvSpPr>
        <p:spPr>
          <a:xfrm>
            <a:off x="4418135" y="3211813"/>
            <a:ext cx="1368662" cy="738664"/>
          </a:xfrm>
          <a:prstGeom prst="rect">
            <a:avLst/>
          </a:prstGeom>
          <a:noFill/>
        </p:spPr>
        <p:txBody>
          <a:bodyPr wrap="square" rtlCol="0">
            <a:spAutoFit/>
          </a:bodyPr>
          <a:lstStyle/>
          <a:p>
            <a:r>
              <a:rPr lang="fr-FR" sz="1400" dirty="0">
                <a:solidFill>
                  <a:schemeClr val="bg1"/>
                </a:solidFill>
              </a:rPr>
              <a:t>« Je veux une qualité sonore plus naturelle »</a:t>
            </a:r>
          </a:p>
        </p:txBody>
      </p:sp>
      <p:pic>
        <p:nvPicPr>
          <p:cNvPr id="48" name="Graphic 7">
            <a:extLst>
              <a:ext uri="{FF2B5EF4-FFF2-40B4-BE49-F238E27FC236}">
                <a16:creationId xmlns:a16="http://schemas.microsoft.com/office/drawing/2014/main" id="{00F0D8B6-1649-4D17-8D27-1D49388067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8023" y="3271663"/>
            <a:ext cx="809623" cy="805653"/>
          </a:xfrm>
          <a:prstGeom prst="rect">
            <a:avLst/>
          </a:prstGeom>
        </p:spPr>
      </p:pic>
      <p:sp>
        <p:nvSpPr>
          <p:cNvPr id="10" name="Rectangle 9">
            <a:extLst>
              <a:ext uri="{FF2B5EF4-FFF2-40B4-BE49-F238E27FC236}">
                <a16:creationId xmlns:a16="http://schemas.microsoft.com/office/drawing/2014/main" id="{810E1117-E62F-459E-AC02-C4179D916868}"/>
              </a:ext>
            </a:extLst>
          </p:cNvPr>
          <p:cNvSpPr/>
          <p:nvPr/>
        </p:nvSpPr>
        <p:spPr>
          <a:xfrm>
            <a:off x="790675" y="5568911"/>
            <a:ext cx="10722685" cy="923330"/>
          </a:xfrm>
          <a:prstGeom prst="rect">
            <a:avLst/>
          </a:prstGeom>
        </p:spPr>
        <p:txBody>
          <a:bodyPr wrap="square">
            <a:spAutoFit/>
          </a:bodyPr>
          <a:lstStyle/>
          <a:p>
            <a:r>
              <a:rPr lang="fr-FR" dirty="0">
                <a:solidFill>
                  <a:schemeClr val="tx1">
                    <a:lumMod val="85000"/>
                    <a:lumOff val="15000"/>
                  </a:schemeClr>
                </a:solidFill>
                <a:latin typeface="Arial" panose="020B0604020202020204" pitchFamily="34" charset="0"/>
                <a:ea typeface="DengXian" panose="02010600030101010101" pitchFamily="2" charset="-122"/>
              </a:rPr>
              <a:t>L’aide auditive d’aujourd’hui n’est plus un dispositif médical encombrant et auquel le patient redoute d’avoir affaire. La dernière technologie auditive répond parfaitement aux besoins des patients en alliant facilité d’utilisation et qualité sonore exceptionnelle. </a:t>
            </a:r>
          </a:p>
        </p:txBody>
      </p:sp>
      <p:sp>
        <p:nvSpPr>
          <p:cNvPr id="49" name="Rectangle 48">
            <a:extLst>
              <a:ext uri="{FF2B5EF4-FFF2-40B4-BE49-F238E27FC236}">
                <a16:creationId xmlns:a16="http://schemas.microsoft.com/office/drawing/2014/main" id="{B806CA97-2C28-4CC7-923E-756F4C5F8E9C}"/>
              </a:ext>
            </a:extLst>
          </p:cNvPr>
          <p:cNvSpPr/>
          <p:nvPr/>
        </p:nvSpPr>
        <p:spPr>
          <a:xfrm>
            <a:off x="6232336" y="1467034"/>
            <a:ext cx="5121464" cy="4101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tlCol="0" anchor="t"/>
          <a:lstStyle/>
          <a:p>
            <a:endParaRPr lang="en-GB" sz="2800" b="1" dirty="0">
              <a:solidFill>
                <a:srgbClr val="403F38"/>
              </a:solidFill>
            </a:endParaRPr>
          </a:p>
        </p:txBody>
      </p:sp>
      <p:sp>
        <p:nvSpPr>
          <p:cNvPr id="50" name="TextBox 8">
            <a:extLst>
              <a:ext uri="{FF2B5EF4-FFF2-40B4-BE49-F238E27FC236}">
                <a16:creationId xmlns:a16="http://schemas.microsoft.com/office/drawing/2014/main" id="{C4509228-7FD5-43E0-94EF-0BACBAA821DE}"/>
              </a:ext>
            </a:extLst>
          </p:cNvPr>
          <p:cNvSpPr txBox="1"/>
          <p:nvPr/>
        </p:nvSpPr>
        <p:spPr>
          <a:xfrm>
            <a:off x="6606381" y="1506088"/>
            <a:ext cx="4076700" cy="461665"/>
          </a:xfrm>
          <a:prstGeom prst="rect">
            <a:avLst/>
          </a:prstGeom>
          <a:noFill/>
        </p:spPr>
        <p:txBody>
          <a:bodyPr wrap="square" rtlCol="0">
            <a:spAutoFit/>
          </a:bodyPr>
          <a:lstStyle/>
          <a:p>
            <a:pPr algn="ctr"/>
            <a:r>
              <a:rPr lang="fr-FR" sz="2400" b="1" dirty="0">
                <a:solidFill>
                  <a:schemeClr val="tx2"/>
                </a:solidFill>
              </a:rPr>
              <a:t>Facilité d’utilisation</a:t>
            </a:r>
          </a:p>
        </p:txBody>
      </p:sp>
      <p:sp>
        <p:nvSpPr>
          <p:cNvPr id="51" name="Freeform 20">
            <a:extLst>
              <a:ext uri="{FF2B5EF4-FFF2-40B4-BE49-F238E27FC236}">
                <a16:creationId xmlns:a16="http://schemas.microsoft.com/office/drawing/2014/main" id="{344BF563-5F4C-4CA9-A30F-A2677743F812}"/>
              </a:ext>
            </a:extLst>
          </p:cNvPr>
          <p:cNvSpPr/>
          <p:nvPr/>
        </p:nvSpPr>
        <p:spPr>
          <a:xfrm rot="10800000">
            <a:off x="6402539" y="2130063"/>
            <a:ext cx="2420862" cy="1748418"/>
          </a:xfrm>
          <a:custGeom>
            <a:avLst/>
            <a:gdLst>
              <a:gd name="connsiteX0" fmla="*/ 3187747 w 3187747"/>
              <a:gd name="connsiteY0" fmla="*/ 1995032 h 1995032"/>
              <a:gd name="connsiteX1" fmla="*/ 0 w 3187747"/>
              <a:gd name="connsiteY1" fmla="*/ 1995032 h 1995032"/>
              <a:gd name="connsiteX2" fmla="*/ 0 w 3187747"/>
              <a:gd name="connsiteY2" fmla="*/ 203322 h 1995032"/>
              <a:gd name="connsiteX3" fmla="*/ 480203 w 3187747"/>
              <a:gd name="connsiteY3" fmla="*/ 203322 h 1995032"/>
              <a:gd name="connsiteX4" fmla="*/ 480202 w 3187747"/>
              <a:gd name="connsiteY4" fmla="*/ 203322 h 1995032"/>
              <a:gd name="connsiteX5" fmla="*/ 683525 w 3187747"/>
              <a:gd name="connsiteY5" fmla="*/ 0 h 1995032"/>
              <a:gd name="connsiteX6" fmla="*/ 886847 w 3187747"/>
              <a:gd name="connsiteY6" fmla="*/ 203322 h 1995032"/>
              <a:gd name="connsiteX7" fmla="*/ 886846 w 3187747"/>
              <a:gd name="connsiteY7" fmla="*/ 203322 h 1995032"/>
              <a:gd name="connsiteX8" fmla="*/ 3187747 w 3187747"/>
              <a:gd name="connsiteY8" fmla="*/ 203322 h 199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2">
                <a:moveTo>
                  <a:pt x="3187747" y="1995032"/>
                </a:moveTo>
                <a:lnTo>
                  <a:pt x="0" y="1995032"/>
                </a:lnTo>
                <a:lnTo>
                  <a:pt x="0" y="203322"/>
                </a:lnTo>
                <a:lnTo>
                  <a:pt x="480203" y="203322"/>
                </a:lnTo>
                <a:lnTo>
                  <a:pt x="480202" y="203322"/>
                </a:lnTo>
                <a:lnTo>
                  <a:pt x="683525" y="0"/>
                </a:lnTo>
                <a:lnTo>
                  <a:pt x="886847" y="203322"/>
                </a:lnTo>
                <a:lnTo>
                  <a:pt x="886846" y="203322"/>
                </a:lnTo>
                <a:lnTo>
                  <a:pt x="3187747" y="20332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52" name="Freeform 21">
            <a:extLst>
              <a:ext uri="{FF2B5EF4-FFF2-40B4-BE49-F238E27FC236}">
                <a16:creationId xmlns:a16="http://schemas.microsoft.com/office/drawing/2014/main" id="{B420B199-3520-4723-9216-90075B59AE7B}"/>
              </a:ext>
            </a:extLst>
          </p:cNvPr>
          <p:cNvSpPr/>
          <p:nvPr/>
        </p:nvSpPr>
        <p:spPr>
          <a:xfrm rot="10800000">
            <a:off x="8532962" y="3386589"/>
            <a:ext cx="2634502" cy="1648787"/>
          </a:xfrm>
          <a:custGeom>
            <a:avLst/>
            <a:gdLst>
              <a:gd name="connsiteX0" fmla="*/ 3187747 w 3187747"/>
              <a:gd name="connsiteY0" fmla="*/ 1995033 h 1995033"/>
              <a:gd name="connsiteX1" fmla="*/ 0 w 3187747"/>
              <a:gd name="connsiteY1" fmla="*/ 1995033 h 1995033"/>
              <a:gd name="connsiteX2" fmla="*/ 0 w 3187747"/>
              <a:gd name="connsiteY2" fmla="*/ 203323 h 1995033"/>
              <a:gd name="connsiteX3" fmla="*/ 480203 w 3187747"/>
              <a:gd name="connsiteY3" fmla="*/ 203323 h 1995033"/>
              <a:gd name="connsiteX4" fmla="*/ 480203 w 3187747"/>
              <a:gd name="connsiteY4" fmla="*/ 203322 h 1995033"/>
              <a:gd name="connsiteX5" fmla="*/ 683525 w 3187747"/>
              <a:gd name="connsiteY5" fmla="*/ 0 h 1995033"/>
              <a:gd name="connsiteX6" fmla="*/ 886847 w 3187747"/>
              <a:gd name="connsiteY6" fmla="*/ 203322 h 1995033"/>
              <a:gd name="connsiteX7" fmla="*/ 886846 w 3187747"/>
              <a:gd name="connsiteY7" fmla="*/ 203323 h 1995033"/>
              <a:gd name="connsiteX8" fmla="*/ 3187747 w 3187747"/>
              <a:gd name="connsiteY8" fmla="*/ 203323 h 19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3">
                <a:moveTo>
                  <a:pt x="3187747" y="1995033"/>
                </a:moveTo>
                <a:lnTo>
                  <a:pt x="0" y="1995033"/>
                </a:lnTo>
                <a:lnTo>
                  <a:pt x="0" y="203323"/>
                </a:lnTo>
                <a:lnTo>
                  <a:pt x="480203" y="203323"/>
                </a:lnTo>
                <a:lnTo>
                  <a:pt x="480203" y="203322"/>
                </a:lnTo>
                <a:lnTo>
                  <a:pt x="683525" y="0"/>
                </a:lnTo>
                <a:lnTo>
                  <a:pt x="886847" y="203322"/>
                </a:lnTo>
                <a:lnTo>
                  <a:pt x="886846" y="203323"/>
                </a:lnTo>
                <a:lnTo>
                  <a:pt x="3187747" y="20332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53" name="TextBox 22">
            <a:extLst>
              <a:ext uri="{FF2B5EF4-FFF2-40B4-BE49-F238E27FC236}">
                <a16:creationId xmlns:a16="http://schemas.microsoft.com/office/drawing/2014/main" id="{260F0E80-DF4C-4616-A692-28DB4FFD51CD}"/>
              </a:ext>
            </a:extLst>
          </p:cNvPr>
          <p:cNvSpPr txBox="1"/>
          <p:nvPr/>
        </p:nvSpPr>
        <p:spPr>
          <a:xfrm>
            <a:off x="7212162" y="2186332"/>
            <a:ext cx="1525772" cy="1384995"/>
          </a:xfrm>
          <a:prstGeom prst="rect">
            <a:avLst/>
          </a:prstGeom>
          <a:noFill/>
        </p:spPr>
        <p:txBody>
          <a:bodyPr wrap="square" rtlCol="0">
            <a:spAutoFit/>
          </a:bodyPr>
          <a:lstStyle/>
          <a:p>
            <a:r>
              <a:rPr lang="fr-FR" sz="1400" dirty="0">
                <a:solidFill>
                  <a:schemeClr val="bg1"/>
                </a:solidFill>
              </a:rPr>
              <a:t>« J’ai besoin d’aides auditives 
qui peuvent être adaptées à mes besoins auditifs changeants »</a:t>
            </a:r>
          </a:p>
        </p:txBody>
      </p:sp>
      <p:sp>
        <p:nvSpPr>
          <p:cNvPr id="54" name="TextBox 23">
            <a:extLst>
              <a:ext uri="{FF2B5EF4-FFF2-40B4-BE49-F238E27FC236}">
                <a16:creationId xmlns:a16="http://schemas.microsoft.com/office/drawing/2014/main" id="{71D57EEF-782C-4B00-874A-205FD270FBE4}"/>
              </a:ext>
            </a:extLst>
          </p:cNvPr>
          <p:cNvSpPr txBox="1"/>
          <p:nvPr/>
        </p:nvSpPr>
        <p:spPr>
          <a:xfrm>
            <a:off x="9634859" y="3623005"/>
            <a:ext cx="1516591" cy="1169551"/>
          </a:xfrm>
          <a:prstGeom prst="rect">
            <a:avLst/>
          </a:prstGeom>
          <a:noFill/>
        </p:spPr>
        <p:txBody>
          <a:bodyPr wrap="square" rtlCol="0">
            <a:spAutoFit/>
          </a:bodyPr>
          <a:lstStyle/>
          <a:p>
            <a:r>
              <a:rPr lang="fr-FR" sz="1400" dirty="0">
                <a:solidFill>
                  <a:schemeClr val="tx1">
                    <a:lumMod val="85000"/>
                    <a:lumOff val="15000"/>
                  </a:schemeClr>
                </a:solidFill>
              </a:rPr>
              <a:t>« J’ai besoin d’un appareil facile à manipuler et à ajuster »</a:t>
            </a:r>
          </a:p>
        </p:txBody>
      </p:sp>
      <p:pic>
        <p:nvPicPr>
          <p:cNvPr id="55" name="Graphic 5">
            <a:extLst>
              <a:ext uri="{FF2B5EF4-FFF2-40B4-BE49-F238E27FC236}">
                <a16:creationId xmlns:a16="http://schemas.microsoft.com/office/drawing/2014/main" id="{006C0C7A-916F-478E-9D85-AC7954D1AE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2539" y="2484804"/>
            <a:ext cx="809623" cy="781977"/>
          </a:xfrm>
          <a:prstGeom prst="rect">
            <a:avLst/>
          </a:prstGeom>
        </p:spPr>
      </p:pic>
      <p:pic>
        <p:nvPicPr>
          <p:cNvPr id="56" name="Graphic 9">
            <a:extLst>
              <a:ext uri="{FF2B5EF4-FFF2-40B4-BE49-F238E27FC236}">
                <a16:creationId xmlns:a16="http://schemas.microsoft.com/office/drawing/2014/main" id="{52DC793D-890D-46E1-B548-18B0D7337A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89214" y="3741559"/>
            <a:ext cx="767011" cy="806548"/>
          </a:xfrm>
          <a:prstGeom prst="rect">
            <a:avLst/>
          </a:prstGeom>
        </p:spPr>
      </p:pic>
    </p:spTree>
    <p:extLst>
      <p:ext uri="{BB962C8B-B14F-4D97-AF65-F5344CB8AC3E}">
        <p14:creationId xmlns:p14="http://schemas.microsoft.com/office/powerpoint/2010/main" val="409546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63" presetClass="path" presetSubtype="0" accel="50000" decel="50000" fill="hold" grpId="1" nodeType="withEffect">
                                  <p:stCondLst>
                                    <p:cond delay="0"/>
                                  </p:stCondLst>
                                  <p:childTnLst>
                                    <p:animMotion origin="layout" path="M 4.58333E-6 -0.03148 L 4.58333E-6 -1.48148E-6 " pathEditMode="relative" rAng="0" ptsTypes="AA">
                                      <p:cBhvr>
                                        <p:cTn id="9" dur="500" fill="hold"/>
                                        <p:tgtEl>
                                          <p:spTgt spid="37"/>
                                        </p:tgtEl>
                                        <p:attrNameLst>
                                          <p:attrName>ppt_x</p:attrName>
                                          <p:attrName>ppt_y</p:attrName>
                                        </p:attrNameLst>
                                      </p:cBhvr>
                                      <p:rCtr x="0" y="1574"/>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63" presetClass="path" presetSubtype="0" accel="50000" decel="50000" fill="hold" grpId="1" nodeType="withEffect">
                                  <p:stCondLst>
                                    <p:cond delay="0"/>
                                  </p:stCondLst>
                                  <p:childTnLst>
                                    <p:animMotion origin="layout" path="M 3.33333E-6 -0.03148 L 3.33333E-6 -2.22222E-6 " pathEditMode="relative" rAng="0" ptsTypes="AA">
                                      <p:cBhvr>
                                        <p:cTn id="15" dur="500" fill="hold"/>
                                        <p:tgtEl>
                                          <p:spTgt spid="38"/>
                                        </p:tgtEl>
                                        <p:attrNameLst>
                                          <p:attrName>ppt_x</p:attrName>
                                          <p:attrName>ppt_y</p:attrName>
                                        </p:attrNameLst>
                                      </p:cBhvr>
                                      <p:rCtr x="0" y="1574"/>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63" presetClass="path" presetSubtype="0" accel="50000" decel="50000" fill="hold" grpId="1" nodeType="withEffect">
                                  <p:stCondLst>
                                    <p:cond delay="0"/>
                                  </p:stCondLst>
                                  <p:childTnLst>
                                    <p:animMotion origin="layout" path="M -8.33333E-7 0.03264 L -8.33333E-7 -2.59259E-6 " pathEditMode="relative" rAng="0" ptsTypes="AA">
                                      <p:cBhvr>
                                        <p:cTn id="21" dur="500" fill="hold"/>
                                        <p:tgtEl>
                                          <p:spTgt spid="40"/>
                                        </p:tgtEl>
                                        <p:attrNameLst>
                                          <p:attrName>ppt_x</p:attrName>
                                          <p:attrName>ppt_y</p:attrName>
                                        </p:attrNameLst>
                                      </p:cBhvr>
                                      <p:rCtr x="0" y="-1644"/>
                                    </p:animMotion>
                                  </p:childTnLst>
                                </p:cTn>
                              </p:par>
                              <p:par>
                                <p:cTn id="22" presetID="10" presetClass="entr" presetSubtype="0" fill="hold" nodeType="withEffect">
                                  <p:stCondLst>
                                    <p:cond delay="10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63" presetClass="path" presetSubtype="0" accel="50000" decel="50000" fill="hold" nodeType="withEffect">
                                  <p:stCondLst>
                                    <p:cond delay="100"/>
                                  </p:stCondLst>
                                  <p:childTnLst>
                                    <p:animMotion origin="layout" path="M 8.33333E-7 0.03264 L 8.33333E-7 3.33333E-6 " pathEditMode="relative" rAng="0" ptsTypes="AA">
                                      <p:cBhvr>
                                        <p:cTn id="26" dur="500" fill="hold"/>
                                        <p:tgtEl>
                                          <p:spTgt spid="44"/>
                                        </p:tgtEl>
                                        <p:attrNameLst>
                                          <p:attrName>ppt_x</p:attrName>
                                          <p:attrName>ppt_y</p:attrName>
                                        </p:attrNameLst>
                                      </p:cBhvr>
                                      <p:rCtr x="0" y="-1644"/>
                                    </p:animMotion>
                                  </p:childTnLst>
                                </p:cTn>
                              </p:par>
                              <p:par>
                                <p:cTn id="27" presetID="10" presetClass="entr" presetSubtype="0" fill="hold" grpId="0" nodeType="withEffect">
                                  <p:stCondLst>
                                    <p:cond delay="2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63" presetClass="path" presetSubtype="0" accel="50000" decel="50000" fill="hold" grpId="1" nodeType="withEffect">
                                  <p:stCondLst>
                                    <p:cond delay="200"/>
                                  </p:stCondLst>
                                  <p:childTnLst>
                                    <p:animMotion origin="layout" path="M -4.375E-6 0.03264 L -4.375E-6 3.33333E-6 " pathEditMode="relative" rAng="0" ptsTypes="AA">
                                      <p:cBhvr>
                                        <p:cTn id="31" dur="500" fill="hold"/>
                                        <p:tgtEl>
                                          <p:spTgt spid="42"/>
                                        </p:tgtEl>
                                        <p:attrNameLst>
                                          <p:attrName>ppt_x</p:attrName>
                                          <p:attrName>ppt_y</p:attrName>
                                        </p:attrNameLst>
                                      </p:cBhvr>
                                      <p:rCtr x="0" y="-1644"/>
                                    </p:animMotion>
                                  </p:childTnLst>
                                </p:cTn>
                              </p:par>
                              <p:par>
                                <p:cTn id="32" presetID="10" presetClass="entr" presetSubtype="0" fill="hold" grpId="0" nodeType="withEffect">
                                  <p:stCondLst>
                                    <p:cond delay="2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63" presetClass="path" presetSubtype="0" accel="50000" decel="50000" fill="hold" grpId="1" nodeType="withEffect">
                                  <p:stCondLst>
                                    <p:cond delay="200"/>
                                  </p:stCondLst>
                                  <p:childTnLst>
                                    <p:animMotion origin="layout" path="M -2.5E-6 0.03264 L -2.5E-6 -2.96296E-6 " pathEditMode="relative" rAng="0" ptsTypes="AA">
                                      <p:cBhvr>
                                        <p:cTn id="36" dur="500" fill="hold"/>
                                        <p:tgtEl>
                                          <p:spTgt spid="46"/>
                                        </p:tgtEl>
                                        <p:attrNameLst>
                                          <p:attrName>ppt_x</p:attrName>
                                          <p:attrName>ppt_y</p:attrName>
                                        </p:attrNameLst>
                                      </p:cBhvr>
                                      <p:rCtr x="0" y="-1644"/>
                                    </p:animMotion>
                                  </p:childTnLst>
                                </p:cTn>
                              </p:par>
                              <p:par>
                                <p:cTn id="37" presetID="10" presetClass="entr" presetSubtype="0" fill="hold" nodeType="withEffect">
                                  <p:stCondLst>
                                    <p:cond delay="30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63" presetClass="path" presetSubtype="0" accel="50000" decel="50000" fill="hold" nodeType="withEffect">
                                  <p:stCondLst>
                                    <p:cond delay="300"/>
                                  </p:stCondLst>
                                  <p:childTnLst>
                                    <p:animMotion origin="layout" path="M -8.33333E-7 0.03264 L -8.33333E-7 -3.33333E-6 " pathEditMode="relative" rAng="0" ptsTypes="AA">
                                      <p:cBhvr>
                                        <p:cTn id="41" dur="500" fill="hold"/>
                                        <p:tgtEl>
                                          <p:spTgt spid="48"/>
                                        </p:tgtEl>
                                        <p:attrNameLst>
                                          <p:attrName>ppt_x</p:attrName>
                                          <p:attrName>ppt_y</p:attrName>
                                        </p:attrNameLst>
                                      </p:cBhvr>
                                      <p:rCtr x="0" y="-1644"/>
                                    </p:animMotion>
                                  </p:childTnLst>
                                </p:cTn>
                              </p:par>
                              <p:par>
                                <p:cTn id="42" presetID="10" presetClass="entr" presetSubtype="0" fill="hold" grpId="0" nodeType="withEffect">
                                  <p:stCondLst>
                                    <p:cond delay="40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63" presetClass="path" presetSubtype="0" accel="50000" decel="50000" fill="hold" grpId="1" nodeType="withEffect">
                                  <p:stCondLst>
                                    <p:cond delay="400"/>
                                  </p:stCondLst>
                                  <p:childTnLst>
                                    <p:animMotion origin="layout" path="M -3.95833E-6 0.03264 L -3.95833E-6 -1.85185E-6 " pathEditMode="relative" rAng="0" ptsTypes="AA">
                                      <p:cBhvr>
                                        <p:cTn id="46" dur="500" fill="hold"/>
                                        <p:tgtEl>
                                          <p:spTgt spid="47"/>
                                        </p:tgtEl>
                                        <p:attrNameLst>
                                          <p:attrName>ppt_x</p:attrName>
                                          <p:attrName>ppt_y</p:attrName>
                                        </p:attrNameLst>
                                      </p:cBhvr>
                                      <p:rCtr x="0" y="-1644"/>
                                    </p:animMotion>
                                  </p:childTnLst>
                                </p:cTn>
                              </p:par>
                              <p:par>
                                <p:cTn id="47" presetID="10" presetClass="entr" presetSubtype="0" fill="hold" grpId="0" nodeType="withEffect">
                                  <p:stCondLst>
                                    <p:cond delay="4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63" presetClass="path" presetSubtype="0" accel="50000" decel="50000" fill="hold" grpId="1" nodeType="withEffect">
                                  <p:stCondLst>
                                    <p:cond delay="400"/>
                                  </p:stCondLst>
                                  <p:childTnLst>
                                    <p:animMotion origin="layout" path="M -2.29167E-6 0.03263 L -2.29167E-6 4.44444E-6 " pathEditMode="relative" rAng="0" ptsTypes="AA">
                                      <p:cBhvr>
                                        <p:cTn id="51" dur="500" fill="hold"/>
                                        <p:tgtEl>
                                          <p:spTgt spid="41"/>
                                        </p:tgtEl>
                                        <p:attrNameLst>
                                          <p:attrName>ppt_x</p:attrName>
                                          <p:attrName>ppt_y</p:attrName>
                                        </p:attrNameLst>
                                      </p:cBhvr>
                                      <p:rCtr x="0" y="-1644"/>
                                    </p:animMotion>
                                  </p:childTnLst>
                                </p:cTn>
                              </p:par>
                              <p:par>
                                <p:cTn id="52" presetID="10" presetClass="entr" presetSubtype="0" fill="hold" nodeType="withEffect">
                                  <p:stCondLst>
                                    <p:cond delay="5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63" presetClass="path" presetSubtype="0" accel="50000" decel="50000" fill="hold" nodeType="withEffect">
                                  <p:stCondLst>
                                    <p:cond delay="500"/>
                                  </p:stCondLst>
                                  <p:childTnLst>
                                    <p:animMotion origin="layout" path="M -3.33333E-6 0.03264 L -3.33333E-6 -1.48148E-6 " pathEditMode="relative" rAng="0" ptsTypes="AA">
                                      <p:cBhvr>
                                        <p:cTn id="56" dur="500" fill="hold"/>
                                        <p:tgtEl>
                                          <p:spTgt spid="45"/>
                                        </p:tgtEl>
                                        <p:attrNameLst>
                                          <p:attrName>ppt_x</p:attrName>
                                          <p:attrName>ppt_y</p:attrName>
                                        </p:attrNameLst>
                                      </p:cBhvr>
                                      <p:rCtr x="0" y="-1644"/>
                                    </p:animMotion>
                                  </p:childTnLst>
                                </p:cTn>
                              </p:par>
                              <p:par>
                                <p:cTn id="57" presetID="10" presetClass="entr" presetSubtype="0" fill="hold" grpId="0" nodeType="withEffect">
                                  <p:stCondLst>
                                    <p:cond delay="60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63" presetClass="path" presetSubtype="0" accel="50000" decel="50000" fill="hold" grpId="1" nodeType="withEffect">
                                  <p:stCondLst>
                                    <p:cond delay="600"/>
                                  </p:stCondLst>
                                  <p:childTnLst>
                                    <p:animMotion origin="layout" path="M 2.08333E-6 0.03264 L 2.08333E-6 -1.48148E-6 " pathEditMode="relative" rAng="0" ptsTypes="AA">
                                      <p:cBhvr>
                                        <p:cTn id="61" dur="500" fill="hold"/>
                                        <p:tgtEl>
                                          <p:spTgt spid="43"/>
                                        </p:tgtEl>
                                        <p:attrNameLst>
                                          <p:attrName>ppt_x</p:attrName>
                                          <p:attrName>ppt_y</p:attrName>
                                        </p:attrNameLst>
                                      </p:cBhvr>
                                      <p:rCtr x="0" y="-1644"/>
                                    </p:animMotion>
                                  </p:childTnLst>
                                </p:cTn>
                              </p:par>
                            </p:childTnLst>
                          </p:cTn>
                        </p:par>
                        <p:par>
                          <p:cTn id="62" fill="hold">
                            <p:stCondLst>
                              <p:cond delay="2100"/>
                            </p:stCondLst>
                            <p:childTnLst>
                              <p:par>
                                <p:cTn id="63" presetID="10" presetClass="entr" presetSubtype="0" fill="hold" grpId="0" nodeType="after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500"/>
                                        <p:tgtEl>
                                          <p:spTgt spid="49"/>
                                        </p:tgtEl>
                                      </p:cBhvr>
                                    </p:animEffect>
                                  </p:childTnLst>
                                </p:cTn>
                              </p:par>
                              <p:par>
                                <p:cTn id="66" presetID="63" presetClass="path" presetSubtype="0" accel="50000" decel="50000" fill="hold" grpId="1" nodeType="withEffect">
                                  <p:stCondLst>
                                    <p:cond delay="0"/>
                                  </p:stCondLst>
                                  <p:childTnLst>
                                    <p:animMotion origin="layout" path="M 4.58333E-6 -0.03148 L 4.58333E-6 -1.48148E-6 " pathEditMode="relative" rAng="0" ptsTypes="AA">
                                      <p:cBhvr>
                                        <p:cTn id="67" dur="500" fill="hold"/>
                                        <p:tgtEl>
                                          <p:spTgt spid="49"/>
                                        </p:tgtEl>
                                        <p:attrNameLst>
                                          <p:attrName>ppt_x</p:attrName>
                                          <p:attrName>ppt_y</p:attrName>
                                        </p:attrNameLst>
                                      </p:cBhvr>
                                      <p:rCtr x="0" y="1574"/>
                                    </p:animMotion>
                                  </p:childTnLst>
                                </p:cTn>
                              </p:par>
                            </p:childTnLst>
                          </p:cTn>
                        </p:par>
                        <p:par>
                          <p:cTn id="68" fill="hold">
                            <p:stCondLst>
                              <p:cond delay="2600"/>
                            </p:stCondLst>
                            <p:childTnLst>
                              <p:par>
                                <p:cTn id="69" presetID="10" presetClass="entr" presetSubtype="0" fill="hold" grpId="0"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par>
                                <p:cTn id="72" presetID="63" presetClass="path" presetSubtype="0" accel="50000" decel="50000" fill="hold" grpId="1" nodeType="withEffect">
                                  <p:stCondLst>
                                    <p:cond delay="0"/>
                                  </p:stCondLst>
                                  <p:childTnLst>
                                    <p:animMotion origin="layout" path="M 3.33333E-6 -0.03148 L 3.33333E-6 -2.22222E-6 " pathEditMode="relative" rAng="0" ptsTypes="AA">
                                      <p:cBhvr>
                                        <p:cTn id="73" dur="500" fill="hold"/>
                                        <p:tgtEl>
                                          <p:spTgt spid="50"/>
                                        </p:tgtEl>
                                        <p:attrNameLst>
                                          <p:attrName>ppt_x</p:attrName>
                                          <p:attrName>ppt_y</p:attrName>
                                        </p:attrNameLst>
                                      </p:cBhvr>
                                      <p:rCtr x="0" y="1574"/>
                                    </p:animMotion>
                                  </p:childTnLst>
                                </p:cTn>
                              </p:par>
                            </p:childTnLst>
                          </p:cTn>
                        </p:par>
                        <p:par>
                          <p:cTn id="74" fill="hold">
                            <p:stCondLst>
                              <p:cond delay="3100"/>
                            </p:stCondLst>
                            <p:childTnLst>
                              <p:par>
                                <p:cTn id="75" presetID="10" presetClass="entr" presetSubtype="0" fill="hold" grpId="0" nodeType="after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par>
                                <p:cTn id="78" presetID="63" presetClass="path" presetSubtype="0" accel="50000" decel="50000" fill="hold" grpId="1" nodeType="withEffect">
                                  <p:stCondLst>
                                    <p:cond delay="0"/>
                                  </p:stCondLst>
                                  <p:childTnLst>
                                    <p:animMotion origin="layout" path="M 2.91667E-6 0.03264 L 2.91667E-6 1.11111E-6 " pathEditMode="relative" rAng="0" ptsTypes="AA">
                                      <p:cBhvr>
                                        <p:cTn id="79" dur="500" fill="hold"/>
                                        <p:tgtEl>
                                          <p:spTgt spid="51"/>
                                        </p:tgtEl>
                                        <p:attrNameLst>
                                          <p:attrName>ppt_x</p:attrName>
                                          <p:attrName>ppt_y</p:attrName>
                                        </p:attrNameLst>
                                      </p:cBhvr>
                                      <p:rCtr x="0" y="-1644"/>
                                    </p:animMotion>
                                  </p:childTnLst>
                                </p:cTn>
                              </p:par>
                              <p:par>
                                <p:cTn id="80" presetID="10" presetClass="entr" presetSubtype="0" fill="hold" nodeType="withEffect">
                                  <p:stCondLst>
                                    <p:cond delay="10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63" presetClass="path" presetSubtype="0" accel="50000" decel="50000" fill="hold" nodeType="withEffect">
                                  <p:stCondLst>
                                    <p:cond delay="100"/>
                                  </p:stCondLst>
                                  <p:childTnLst>
                                    <p:animMotion origin="layout" path="M 4.58333E-6 0.03264 L 4.58333E-6 2.59259E-6 " pathEditMode="relative" rAng="0" ptsTypes="AA">
                                      <p:cBhvr>
                                        <p:cTn id="84" dur="500" fill="hold"/>
                                        <p:tgtEl>
                                          <p:spTgt spid="55"/>
                                        </p:tgtEl>
                                        <p:attrNameLst>
                                          <p:attrName>ppt_x</p:attrName>
                                          <p:attrName>ppt_y</p:attrName>
                                        </p:attrNameLst>
                                      </p:cBhvr>
                                      <p:rCtr x="0" y="-1644"/>
                                    </p:animMotion>
                                  </p:childTnLst>
                                </p:cTn>
                              </p:par>
                              <p:par>
                                <p:cTn id="85" presetID="10" presetClass="entr" presetSubtype="0" fill="hold" grpId="0" nodeType="withEffect">
                                  <p:stCondLst>
                                    <p:cond delay="20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500"/>
                                        <p:tgtEl>
                                          <p:spTgt spid="53"/>
                                        </p:tgtEl>
                                      </p:cBhvr>
                                    </p:animEffect>
                                  </p:childTnLst>
                                </p:cTn>
                              </p:par>
                              <p:par>
                                <p:cTn id="88" presetID="63" presetClass="path" presetSubtype="0" accel="50000" decel="50000" fill="hold" grpId="1" nodeType="withEffect">
                                  <p:stCondLst>
                                    <p:cond delay="200"/>
                                  </p:stCondLst>
                                  <p:childTnLst>
                                    <p:animMotion origin="layout" path="M 1.04167E-6 0.03264 L 1.04167E-6 2.59259E-6 " pathEditMode="relative" rAng="0" ptsTypes="AA">
                                      <p:cBhvr>
                                        <p:cTn id="89" dur="500" fill="hold"/>
                                        <p:tgtEl>
                                          <p:spTgt spid="53"/>
                                        </p:tgtEl>
                                        <p:attrNameLst>
                                          <p:attrName>ppt_x</p:attrName>
                                          <p:attrName>ppt_y</p:attrName>
                                        </p:attrNameLst>
                                      </p:cBhvr>
                                      <p:rCtr x="0" y="-1644"/>
                                    </p:animMotion>
                                  </p:childTnLst>
                                </p:cTn>
                              </p:par>
                              <p:par>
                                <p:cTn id="90" presetID="10" presetClass="entr" presetSubtype="0" fill="hold" grpId="0" nodeType="withEffect">
                                  <p:stCondLst>
                                    <p:cond delay="50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par>
                                <p:cTn id="93" presetID="63" presetClass="path" presetSubtype="0" accel="50000" decel="50000" fill="hold" grpId="1" nodeType="withEffect">
                                  <p:stCondLst>
                                    <p:cond delay="500"/>
                                  </p:stCondLst>
                                  <p:childTnLst>
                                    <p:animMotion origin="layout" path="M -4.79167E-6 0.03264 L -4.79167E-6 1.11111E-6 " pathEditMode="relative" rAng="0" ptsTypes="AA">
                                      <p:cBhvr>
                                        <p:cTn id="94" dur="500" fill="hold"/>
                                        <p:tgtEl>
                                          <p:spTgt spid="52"/>
                                        </p:tgtEl>
                                        <p:attrNameLst>
                                          <p:attrName>ppt_x</p:attrName>
                                          <p:attrName>ppt_y</p:attrName>
                                        </p:attrNameLst>
                                      </p:cBhvr>
                                      <p:rCtr x="0" y="-1644"/>
                                    </p:animMotion>
                                  </p:childTnLst>
                                </p:cTn>
                              </p:par>
                              <p:par>
                                <p:cTn id="95" presetID="10" presetClass="entr" presetSubtype="0" fill="hold" nodeType="withEffect">
                                  <p:stCondLst>
                                    <p:cond delay="60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500"/>
                                        <p:tgtEl>
                                          <p:spTgt spid="56"/>
                                        </p:tgtEl>
                                      </p:cBhvr>
                                    </p:animEffect>
                                  </p:childTnLst>
                                </p:cTn>
                              </p:par>
                              <p:par>
                                <p:cTn id="98" presetID="63" presetClass="path" presetSubtype="0" accel="50000" decel="50000" fill="hold" nodeType="withEffect">
                                  <p:stCondLst>
                                    <p:cond delay="600"/>
                                  </p:stCondLst>
                                  <p:childTnLst>
                                    <p:animMotion origin="layout" path="M 4.16667E-6 0.03264 L 4.16667E-6 3.33333E-6 " pathEditMode="relative" rAng="0" ptsTypes="AA">
                                      <p:cBhvr>
                                        <p:cTn id="99" dur="500" fill="hold"/>
                                        <p:tgtEl>
                                          <p:spTgt spid="56"/>
                                        </p:tgtEl>
                                        <p:attrNameLst>
                                          <p:attrName>ppt_x</p:attrName>
                                          <p:attrName>ppt_y</p:attrName>
                                        </p:attrNameLst>
                                      </p:cBhvr>
                                      <p:rCtr x="0" y="-1644"/>
                                    </p:animMotion>
                                  </p:childTnLst>
                                </p:cTn>
                              </p:par>
                              <p:par>
                                <p:cTn id="100" presetID="10" presetClass="entr" presetSubtype="0" fill="hold" grpId="0" nodeType="withEffect">
                                  <p:stCondLst>
                                    <p:cond delay="700"/>
                                  </p:stCondLst>
                                  <p:childTnLst>
                                    <p:set>
                                      <p:cBhvr>
                                        <p:cTn id="101" dur="1" fill="hold">
                                          <p:stCondLst>
                                            <p:cond delay="0"/>
                                          </p:stCondLst>
                                        </p:cTn>
                                        <p:tgtEl>
                                          <p:spTgt spid="54"/>
                                        </p:tgtEl>
                                        <p:attrNameLst>
                                          <p:attrName>style.visibility</p:attrName>
                                        </p:attrNameLst>
                                      </p:cBhvr>
                                      <p:to>
                                        <p:strVal val="visible"/>
                                      </p:to>
                                    </p:set>
                                    <p:animEffect transition="in" filter="fade">
                                      <p:cBhvr>
                                        <p:cTn id="102" dur="500"/>
                                        <p:tgtEl>
                                          <p:spTgt spid="54"/>
                                        </p:tgtEl>
                                      </p:cBhvr>
                                    </p:animEffect>
                                  </p:childTnLst>
                                </p:cTn>
                              </p:par>
                              <p:par>
                                <p:cTn id="103" presetID="63" presetClass="path" presetSubtype="0" accel="50000" decel="50000" fill="hold" grpId="1" nodeType="withEffect">
                                  <p:stCondLst>
                                    <p:cond delay="700"/>
                                  </p:stCondLst>
                                  <p:childTnLst>
                                    <p:animMotion origin="layout" path="M 3.95833E-6 0.03264 L 3.95833E-6 3.33333E-6 " pathEditMode="relative" rAng="0" ptsTypes="AA">
                                      <p:cBhvr>
                                        <p:cTn id="104" dur="500" fill="hold"/>
                                        <p:tgtEl>
                                          <p:spTgt spid="54"/>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p:bldP spid="38" grpId="1"/>
      <p:bldP spid="40" grpId="0" animBg="1"/>
      <p:bldP spid="40" grpId="1" animBg="1"/>
      <p:bldP spid="41" grpId="0" animBg="1"/>
      <p:bldP spid="41" grpId="1" animBg="1"/>
      <p:bldP spid="42" grpId="0"/>
      <p:bldP spid="42" grpId="1"/>
      <p:bldP spid="43" grpId="0"/>
      <p:bldP spid="43" grpId="1"/>
      <p:bldP spid="46" grpId="0" animBg="1"/>
      <p:bldP spid="46" grpId="1" animBg="1"/>
      <p:bldP spid="47" grpId="0"/>
      <p:bldP spid="47" grpId="1"/>
      <p:bldP spid="49" grpId="0" animBg="1"/>
      <p:bldP spid="49" grpId="1" animBg="1"/>
      <p:bldP spid="50" grpId="0"/>
      <p:bldP spid="50" grpId="1"/>
      <p:bldP spid="51" grpId="0" animBg="1"/>
      <p:bldP spid="51" grpId="1" animBg="1"/>
      <p:bldP spid="52" grpId="0" animBg="1"/>
      <p:bldP spid="52" grpId="1" animBg="1"/>
      <p:bldP spid="53" grpId="0"/>
      <p:bldP spid="53" grpId="1"/>
      <p:bldP spid="54" grpId="0"/>
      <p:bldP spid="54" grpId="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a:t>Nouveau… Phonak Audéo Paradise !</a:t>
            </a:r>
          </a:p>
        </p:txBody>
      </p:sp>
      <p:pic>
        <p:nvPicPr>
          <p:cNvPr id="2" name="Image 1">
            <a:extLst>
              <a:ext uri="{FF2B5EF4-FFF2-40B4-BE49-F238E27FC236}">
                <a16:creationId xmlns:a16="http://schemas.microsoft.com/office/drawing/2014/main" id="{D1FAB63B-0AB7-42F1-A625-3600B393410E}"/>
              </a:ext>
            </a:extLst>
          </p:cNvPr>
          <p:cNvPicPr>
            <a:picLocks noChangeAspect="1"/>
          </p:cNvPicPr>
          <p:nvPr/>
        </p:nvPicPr>
        <p:blipFill>
          <a:blip r:embed="rId3"/>
          <a:stretch>
            <a:fillRect/>
          </a:stretch>
        </p:blipFill>
        <p:spPr>
          <a:xfrm>
            <a:off x="6370320" y="1628076"/>
            <a:ext cx="5166360" cy="4878308"/>
          </a:xfrm>
          <a:prstGeom prst="rect">
            <a:avLst/>
          </a:prstGeom>
        </p:spPr>
      </p:pic>
      <p:sp>
        <p:nvSpPr>
          <p:cNvPr id="3" name="Rectangle 2">
            <a:extLst>
              <a:ext uri="{FF2B5EF4-FFF2-40B4-BE49-F238E27FC236}">
                <a16:creationId xmlns:a16="http://schemas.microsoft.com/office/drawing/2014/main" id="{615EDF87-C76D-43F1-B440-BA68468DE1EC}"/>
              </a:ext>
            </a:extLst>
          </p:cNvPr>
          <p:cNvSpPr/>
          <p:nvPr/>
        </p:nvSpPr>
        <p:spPr>
          <a:xfrm>
            <a:off x="838200" y="1525097"/>
            <a:ext cx="5349240" cy="4154984"/>
          </a:xfrm>
          <a:prstGeom prst="rect">
            <a:avLst/>
          </a:prstGeom>
        </p:spPr>
        <p:txBody>
          <a:bodyPr wrap="square">
            <a:spAutoFit/>
          </a:bodyPr>
          <a:lstStyle/>
          <a:p>
            <a:pPr marL="285750" indent="-285750">
              <a:buFont typeface="Arial" panose="020B0604020202020204" pitchFamily="34" charset="0"/>
              <a:buChar char="•"/>
            </a:pPr>
            <a:r>
              <a:rPr lang="fr-FR" b="1" dirty="0"/>
              <a:t>Nouvelle solution auditive doté de la puce PRISM</a:t>
            </a:r>
            <a:r>
              <a:rPr lang="fr-FR" b="1" baseline="30000" dirty="0"/>
              <a:t>TM</a:t>
            </a:r>
            <a:r>
              <a:rPr lang="fr-FR" b="1" dirty="0"/>
              <a:t> </a:t>
            </a:r>
            <a:r>
              <a:rPr lang="fr-FR" sz="1200" dirty="0">
                <a:solidFill>
                  <a:schemeClr val="bg1">
                    <a:lumMod val="65000"/>
                  </a:schemeClr>
                </a:solidFill>
              </a:rPr>
              <a:t>(</a:t>
            </a:r>
            <a:r>
              <a:rPr lang="fr-FR" sz="1200" dirty="0" err="1">
                <a:solidFill>
                  <a:schemeClr val="bg1">
                    <a:lumMod val="65000"/>
                  </a:schemeClr>
                </a:solidFill>
              </a:rPr>
              <a:t>Processing</a:t>
            </a:r>
            <a:r>
              <a:rPr lang="fr-FR" sz="1200" dirty="0">
                <a:solidFill>
                  <a:schemeClr val="bg1">
                    <a:lumMod val="65000"/>
                  </a:schemeClr>
                </a:solidFill>
              </a:rPr>
              <a:t> Real-time Intelligent Sound Management, ou gestion intelligente et en temps réel du traitement du son)</a:t>
            </a:r>
            <a:r>
              <a:rPr lang="fr-FR" sz="1200" dirty="0">
                <a:solidFill>
                  <a:schemeClr val="bg1">
                    <a:lumMod val="65000"/>
                  </a:schemeClr>
                </a:solidFill>
                <a:latin typeface="Arial" panose="020B0604020202020204" pitchFamily="34" charset="0"/>
                <a:ea typeface="DengXian" panose="02010600030101010101" pitchFamily="2" charset="-122"/>
              </a:rPr>
              <a:t>:</a:t>
            </a:r>
          </a:p>
          <a:p>
            <a:pPr marL="285750" indent="-285750">
              <a:buFont typeface="Arial" panose="020B0604020202020204" pitchFamily="34" charset="0"/>
              <a:buChar char="•"/>
            </a:pPr>
            <a:endParaRPr lang="fr-FR" dirty="0">
              <a:solidFill>
                <a:schemeClr val="bg1">
                  <a:lumMod val="65000"/>
                </a:schemeClr>
              </a:solidFill>
              <a:latin typeface="Arial" panose="020B0604020202020204" pitchFamily="34" charset="0"/>
              <a:ea typeface="DengXian" panose="02010600030101010101" pitchFamily="2" charset="-122"/>
            </a:endParaRPr>
          </a:p>
          <a:p>
            <a:pPr marL="742950" lvl="1" indent="-285750">
              <a:buFont typeface="Arial" panose="020B0604020202020204" pitchFamily="34" charset="0"/>
              <a:buChar char="•"/>
            </a:pPr>
            <a:r>
              <a:rPr lang="fr-FR" dirty="0">
                <a:solidFill>
                  <a:schemeClr val="tx1">
                    <a:lumMod val="85000"/>
                    <a:lumOff val="15000"/>
                  </a:schemeClr>
                </a:solidFill>
                <a:latin typeface="Arial" panose="020B0604020202020204" pitchFamily="34" charset="0"/>
                <a:ea typeface="DengXian" panose="02010600030101010101" pitchFamily="2" charset="-122"/>
              </a:rPr>
              <a:t>Avec 2 fois plus de mémoire</a:t>
            </a:r>
          </a:p>
          <a:p>
            <a:pPr marL="742950" lvl="1" indent="-285750">
              <a:buFont typeface="Arial" panose="020B0604020202020204" pitchFamily="34" charset="0"/>
              <a:buChar char="•"/>
            </a:pPr>
            <a:r>
              <a:rPr lang="fr-FR" dirty="0">
                <a:solidFill>
                  <a:schemeClr val="tx1">
                    <a:lumMod val="85000"/>
                    <a:lumOff val="15000"/>
                  </a:schemeClr>
                </a:solidFill>
                <a:latin typeface="Arial" panose="020B0604020202020204" pitchFamily="34" charset="0"/>
                <a:ea typeface="DengXian" panose="02010600030101010101" pitchFamily="2" charset="-122"/>
              </a:rPr>
              <a:t>Offre aux patients une qualité sonore inégalée </a:t>
            </a:r>
          </a:p>
          <a:p>
            <a:endParaRPr lang="fr-FR" dirty="0">
              <a:solidFill>
                <a:schemeClr val="tx1">
                  <a:lumMod val="85000"/>
                  <a:lumOff val="15000"/>
                </a:schemeClr>
              </a:solidFill>
              <a:latin typeface="Arial" panose="020B0604020202020204" pitchFamily="34" charset="0"/>
              <a:ea typeface="DengXian" panose="02010600030101010101" pitchFamily="2" charset="-122"/>
            </a:endParaRPr>
          </a:p>
          <a:p>
            <a:endParaRPr lang="fr-FR" dirty="0">
              <a:solidFill>
                <a:schemeClr val="tx1">
                  <a:lumMod val="85000"/>
                  <a:lumOff val="15000"/>
                </a:schemeClr>
              </a:solidFill>
              <a:latin typeface="Arial" panose="020B0604020202020204" pitchFamily="34" charset="0"/>
              <a:ea typeface="DengXian" panose="02010600030101010101" pitchFamily="2" charset="-122"/>
            </a:endParaRPr>
          </a:p>
          <a:p>
            <a:r>
              <a:rPr lang="fr-FR" dirty="0">
                <a:solidFill>
                  <a:schemeClr val="tx1">
                    <a:lumMod val="85000"/>
                    <a:lumOff val="15000"/>
                  </a:schemeClr>
                </a:solidFill>
                <a:latin typeface="Arial" panose="020B0604020202020204" pitchFamily="34" charset="0"/>
                <a:ea typeface="DengXian" panose="02010600030101010101" pitchFamily="2" charset="-122"/>
              </a:rPr>
              <a:t>La puissance de traitement brut de la puce PRISM a permis de créer de nouveaux algorithmes de traitement du signal et de mettre à jour le système d’exploitation pour offrir </a:t>
            </a:r>
            <a:r>
              <a:rPr lang="fr-FR" dirty="0">
                <a:solidFill>
                  <a:srgbClr val="8BBC07"/>
                </a:solidFill>
                <a:latin typeface="Arial" panose="020B0604020202020204" pitchFamily="34" charset="0"/>
                <a:ea typeface="DengXian" panose="02010600030101010101" pitchFamily="2" charset="-122"/>
              </a:rPr>
              <a:t>toujours plus de performances auditives </a:t>
            </a:r>
            <a:r>
              <a:rPr lang="fr-FR" dirty="0">
                <a:solidFill>
                  <a:schemeClr val="tx1">
                    <a:lumMod val="85000"/>
                    <a:lumOff val="15000"/>
                  </a:schemeClr>
                </a:solidFill>
                <a:latin typeface="Arial" panose="020B0604020202020204" pitchFamily="34" charset="0"/>
                <a:ea typeface="DengXian" panose="02010600030101010101" pitchFamily="2" charset="-122"/>
              </a:rPr>
              <a:t>aux patients </a:t>
            </a:r>
          </a:p>
          <a:p>
            <a:endParaRPr lang="fr-FR" dirty="0">
              <a:solidFill>
                <a:schemeClr val="tx1">
                  <a:lumMod val="85000"/>
                  <a:lumOff val="15000"/>
                </a:schemeClr>
              </a:solidFill>
              <a:latin typeface="Arial" panose="020B0604020202020204" pitchFamily="34" charset="0"/>
              <a:ea typeface="DengXian" panose="02010600030101010101" pitchFamily="2" charset="-122"/>
            </a:endParaRPr>
          </a:p>
        </p:txBody>
      </p:sp>
    </p:spTree>
    <p:extLst>
      <p:ext uri="{BB962C8B-B14F-4D97-AF65-F5344CB8AC3E}">
        <p14:creationId xmlns:p14="http://schemas.microsoft.com/office/powerpoint/2010/main" val="88671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EB3C0-C989-401D-9259-8FDC6D6F2BC6}"/>
              </a:ext>
            </a:extLst>
          </p:cNvPr>
          <p:cNvSpPr>
            <a:spLocks noGrp="1"/>
          </p:cNvSpPr>
          <p:nvPr>
            <p:ph type="title"/>
          </p:nvPr>
        </p:nvSpPr>
        <p:spPr>
          <a:xfrm>
            <a:off x="838200" y="438693"/>
            <a:ext cx="10515600" cy="896439"/>
          </a:xfrm>
        </p:spPr>
        <p:txBody>
          <a:bodyPr/>
          <a:lstStyle/>
          <a:p>
            <a:r>
              <a:rPr lang="fr-FR" dirty="0"/>
              <a:t>Nouvelle avancée technologique : la puce PRISM</a:t>
            </a:r>
            <a:r>
              <a:rPr lang="fr-FR" baseline="30000" dirty="0"/>
              <a:t>TM </a:t>
            </a:r>
          </a:p>
        </p:txBody>
      </p:sp>
      <p:sp>
        <p:nvSpPr>
          <p:cNvPr id="4" name="Espace réservé du numéro de diapositive 3">
            <a:extLst>
              <a:ext uri="{FF2B5EF4-FFF2-40B4-BE49-F238E27FC236}">
                <a16:creationId xmlns:a16="http://schemas.microsoft.com/office/drawing/2014/main" id="{3521C127-E7C7-4D3D-9727-5A4F55D2CCCE}"/>
              </a:ext>
            </a:extLst>
          </p:cNvPr>
          <p:cNvSpPr>
            <a:spLocks noGrp="1"/>
          </p:cNvSpPr>
          <p:nvPr>
            <p:ph type="sldNum" sz="quarter" idx="4"/>
          </p:nvPr>
        </p:nvSpPr>
        <p:spPr/>
        <p:txBody>
          <a:bodyPr/>
          <a:lstStyle/>
          <a:p>
            <a:fld id="{AE328127-08F8-47EE-8464-9053AE567DEE}" type="slidenum">
              <a:rPr lang="en-GB" noProof="0" smtClean="0"/>
              <a:pPr/>
              <a:t>34</a:t>
            </a:fld>
            <a:endParaRPr lang="en-GB" noProof="0"/>
          </a:p>
        </p:txBody>
      </p:sp>
      <p:sp>
        <p:nvSpPr>
          <p:cNvPr id="5" name="Espace réservé de la date 4">
            <a:extLst>
              <a:ext uri="{FF2B5EF4-FFF2-40B4-BE49-F238E27FC236}">
                <a16:creationId xmlns:a16="http://schemas.microsoft.com/office/drawing/2014/main" id="{21E610F8-835B-4F64-B31B-1DF0EA39BC64}"/>
              </a:ext>
            </a:extLst>
          </p:cNvPr>
          <p:cNvSpPr>
            <a:spLocks noGrp="1"/>
          </p:cNvSpPr>
          <p:nvPr>
            <p:ph type="dt" sz="half" idx="2"/>
          </p:nvPr>
        </p:nvSpPr>
        <p:spPr/>
        <p:txBody>
          <a:bodyPr/>
          <a:lstStyle/>
          <a:p>
            <a:fld id="{97617A68-1A41-4272-A78C-F4F9EA09289B}" type="datetime1">
              <a:rPr lang="en-GB" noProof="0" smtClean="0"/>
              <a:t>05/11/2020</a:t>
            </a:fld>
            <a:endParaRPr lang="en-GB" noProof="0"/>
          </a:p>
        </p:txBody>
      </p:sp>
      <p:pic>
        <p:nvPicPr>
          <p:cNvPr id="6" name="OD10523 Phonak Prism Explode REVERSE V1 MW">
            <a:hlinkClick r:id="" action="ppaction://media"/>
            <a:extLst>
              <a:ext uri="{FF2B5EF4-FFF2-40B4-BE49-F238E27FC236}">
                <a16:creationId xmlns:a16="http://schemas.microsoft.com/office/drawing/2014/main" id="{A62B088A-B316-4413-A3D5-C0929C25DE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7280" y="1505220"/>
            <a:ext cx="8666480" cy="4874895"/>
          </a:xfrm>
          <a:prstGeom prst="rect">
            <a:avLst/>
          </a:prstGeom>
        </p:spPr>
      </p:pic>
    </p:spTree>
    <p:extLst>
      <p:ext uri="{BB962C8B-B14F-4D97-AF65-F5344CB8AC3E}">
        <p14:creationId xmlns:p14="http://schemas.microsoft.com/office/powerpoint/2010/main" val="11851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1376E84-62C6-4548-A8D3-B13EBB0D59AD}"/>
              </a:ext>
            </a:extLst>
          </p:cNvPr>
          <p:cNvSpPr>
            <a:spLocks noGrp="1"/>
          </p:cNvSpPr>
          <p:nvPr>
            <p:ph type="dt" sz="half" idx="10"/>
          </p:nvPr>
        </p:nvSpPr>
        <p:spPr/>
        <p:txBody>
          <a:bodyPr/>
          <a:lstStyle/>
          <a:p>
            <a:fld id="{AE43531E-3CC7-4B4B-AAC7-D2A86F58661F}"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628B35BE-A72E-4207-A82A-B22A98A9B34C}"/>
              </a:ext>
            </a:extLst>
          </p:cNvPr>
          <p:cNvSpPr>
            <a:spLocks noGrp="1"/>
          </p:cNvSpPr>
          <p:nvPr>
            <p:ph type="sldNum" sz="quarter" idx="12"/>
          </p:nvPr>
        </p:nvSpPr>
        <p:spPr/>
        <p:txBody>
          <a:bodyPr/>
          <a:lstStyle/>
          <a:p>
            <a:fld id="{F1FA75FB-747D-4209-99F2-CB63BD33520A}" type="slidenum">
              <a:rPr lang="fr-FR" smtClean="0"/>
              <a:t>35</a:t>
            </a:fld>
            <a:endParaRPr lang="fr-FR"/>
          </a:p>
        </p:txBody>
      </p:sp>
      <p:sp>
        <p:nvSpPr>
          <p:cNvPr id="5" name="Titre 4">
            <a:extLst>
              <a:ext uri="{FF2B5EF4-FFF2-40B4-BE49-F238E27FC236}">
                <a16:creationId xmlns:a16="http://schemas.microsoft.com/office/drawing/2014/main" id="{E74D4BD6-292A-409F-A4D6-90AD0A3C88A2}"/>
              </a:ext>
            </a:extLst>
          </p:cNvPr>
          <p:cNvSpPr>
            <a:spLocks noGrp="1"/>
          </p:cNvSpPr>
          <p:nvPr>
            <p:ph type="title"/>
          </p:nvPr>
        </p:nvSpPr>
        <p:spPr/>
        <p:txBody>
          <a:bodyPr/>
          <a:lstStyle/>
          <a:p>
            <a:r>
              <a:rPr lang="fr-FR" dirty="0"/>
              <a:t>Paradise de Phonak : une qualité sonore inégalée</a:t>
            </a:r>
          </a:p>
        </p:txBody>
      </p:sp>
      <p:sp>
        <p:nvSpPr>
          <p:cNvPr id="37" name="Rectangle 36">
            <a:extLst>
              <a:ext uri="{FF2B5EF4-FFF2-40B4-BE49-F238E27FC236}">
                <a16:creationId xmlns:a16="http://schemas.microsoft.com/office/drawing/2014/main" id="{488E3E0C-2125-4DF0-A8BB-2E2128905522}"/>
              </a:ext>
            </a:extLst>
          </p:cNvPr>
          <p:cNvSpPr/>
          <p:nvPr/>
        </p:nvSpPr>
        <p:spPr>
          <a:xfrm>
            <a:off x="838200" y="1883594"/>
            <a:ext cx="5324219" cy="4101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tlCol="0" anchor="t"/>
          <a:lstStyle/>
          <a:p>
            <a:endParaRPr lang="en-GB" sz="2800" b="1" dirty="0">
              <a:solidFill>
                <a:srgbClr val="403F38"/>
              </a:solidFill>
            </a:endParaRPr>
          </a:p>
        </p:txBody>
      </p:sp>
      <p:sp>
        <p:nvSpPr>
          <p:cNvPr id="38" name="TextBox 8">
            <a:extLst>
              <a:ext uri="{FF2B5EF4-FFF2-40B4-BE49-F238E27FC236}">
                <a16:creationId xmlns:a16="http://schemas.microsoft.com/office/drawing/2014/main" id="{F61F45EA-0BC1-4A01-AD27-7908A6E66F7B}"/>
              </a:ext>
            </a:extLst>
          </p:cNvPr>
          <p:cNvSpPr txBox="1"/>
          <p:nvPr/>
        </p:nvSpPr>
        <p:spPr>
          <a:xfrm>
            <a:off x="3662631" y="2512207"/>
            <a:ext cx="2352692" cy="461665"/>
          </a:xfrm>
          <a:prstGeom prst="rect">
            <a:avLst/>
          </a:prstGeom>
          <a:noFill/>
        </p:spPr>
        <p:txBody>
          <a:bodyPr wrap="square" rtlCol="0">
            <a:spAutoFit/>
          </a:bodyPr>
          <a:lstStyle/>
          <a:p>
            <a:pPr algn="ctr"/>
            <a:r>
              <a:rPr lang="fr-FR" sz="2400" b="1" dirty="0">
                <a:solidFill>
                  <a:srgbClr val="8BBC07"/>
                </a:solidFill>
              </a:rPr>
              <a:t>Qualité sonore</a:t>
            </a:r>
          </a:p>
        </p:txBody>
      </p:sp>
      <p:sp>
        <p:nvSpPr>
          <p:cNvPr id="40" name="Freeform 11">
            <a:extLst>
              <a:ext uri="{FF2B5EF4-FFF2-40B4-BE49-F238E27FC236}">
                <a16:creationId xmlns:a16="http://schemas.microsoft.com/office/drawing/2014/main" id="{99F43CEC-2E62-46C6-8163-5659D429A9A8}"/>
              </a:ext>
            </a:extLst>
          </p:cNvPr>
          <p:cNvSpPr/>
          <p:nvPr/>
        </p:nvSpPr>
        <p:spPr>
          <a:xfrm rot="10800000">
            <a:off x="950086" y="2376468"/>
            <a:ext cx="2634502" cy="1574344"/>
          </a:xfrm>
          <a:custGeom>
            <a:avLst/>
            <a:gdLst>
              <a:gd name="connsiteX0" fmla="*/ 3187747 w 3187747"/>
              <a:gd name="connsiteY0" fmla="*/ 1995032 h 1995032"/>
              <a:gd name="connsiteX1" fmla="*/ 0 w 3187747"/>
              <a:gd name="connsiteY1" fmla="*/ 1995032 h 1995032"/>
              <a:gd name="connsiteX2" fmla="*/ 0 w 3187747"/>
              <a:gd name="connsiteY2" fmla="*/ 203322 h 1995032"/>
              <a:gd name="connsiteX3" fmla="*/ 480203 w 3187747"/>
              <a:gd name="connsiteY3" fmla="*/ 203322 h 1995032"/>
              <a:gd name="connsiteX4" fmla="*/ 480202 w 3187747"/>
              <a:gd name="connsiteY4" fmla="*/ 203322 h 1995032"/>
              <a:gd name="connsiteX5" fmla="*/ 683525 w 3187747"/>
              <a:gd name="connsiteY5" fmla="*/ 0 h 1995032"/>
              <a:gd name="connsiteX6" fmla="*/ 886847 w 3187747"/>
              <a:gd name="connsiteY6" fmla="*/ 203322 h 1995032"/>
              <a:gd name="connsiteX7" fmla="*/ 886846 w 3187747"/>
              <a:gd name="connsiteY7" fmla="*/ 203322 h 1995032"/>
              <a:gd name="connsiteX8" fmla="*/ 3187747 w 3187747"/>
              <a:gd name="connsiteY8" fmla="*/ 203322 h 199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2">
                <a:moveTo>
                  <a:pt x="3187747" y="1995032"/>
                </a:moveTo>
                <a:lnTo>
                  <a:pt x="0" y="1995032"/>
                </a:lnTo>
                <a:lnTo>
                  <a:pt x="0" y="203322"/>
                </a:lnTo>
                <a:lnTo>
                  <a:pt x="480203" y="203322"/>
                </a:lnTo>
                <a:lnTo>
                  <a:pt x="480202" y="203322"/>
                </a:lnTo>
                <a:lnTo>
                  <a:pt x="683525" y="0"/>
                </a:lnTo>
                <a:lnTo>
                  <a:pt x="886847" y="203322"/>
                </a:lnTo>
                <a:lnTo>
                  <a:pt x="886846" y="203322"/>
                </a:lnTo>
                <a:lnTo>
                  <a:pt x="3187747" y="2033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41" name="Freeform 12">
            <a:extLst>
              <a:ext uri="{FF2B5EF4-FFF2-40B4-BE49-F238E27FC236}">
                <a16:creationId xmlns:a16="http://schemas.microsoft.com/office/drawing/2014/main" id="{3DE2A505-246D-4EE7-AFC5-5C9F0DAF3497}"/>
              </a:ext>
            </a:extLst>
          </p:cNvPr>
          <p:cNvSpPr/>
          <p:nvPr/>
        </p:nvSpPr>
        <p:spPr>
          <a:xfrm rot="10800000">
            <a:off x="960638" y="4233662"/>
            <a:ext cx="2634502" cy="1648787"/>
          </a:xfrm>
          <a:custGeom>
            <a:avLst/>
            <a:gdLst>
              <a:gd name="connsiteX0" fmla="*/ 3187747 w 3187747"/>
              <a:gd name="connsiteY0" fmla="*/ 1995033 h 1995033"/>
              <a:gd name="connsiteX1" fmla="*/ 0 w 3187747"/>
              <a:gd name="connsiteY1" fmla="*/ 1995033 h 1995033"/>
              <a:gd name="connsiteX2" fmla="*/ 0 w 3187747"/>
              <a:gd name="connsiteY2" fmla="*/ 203323 h 1995033"/>
              <a:gd name="connsiteX3" fmla="*/ 480203 w 3187747"/>
              <a:gd name="connsiteY3" fmla="*/ 203323 h 1995033"/>
              <a:gd name="connsiteX4" fmla="*/ 480203 w 3187747"/>
              <a:gd name="connsiteY4" fmla="*/ 203322 h 1995033"/>
              <a:gd name="connsiteX5" fmla="*/ 683525 w 3187747"/>
              <a:gd name="connsiteY5" fmla="*/ 0 h 1995033"/>
              <a:gd name="connsiteX6" fmla="*/ 886847 w 3187747"/>
              <a:gd name="connsiteY6" fmla="*/ 203322 h 1995033"/>
              <a:gd name="connsiteX7" fmla="*/ 886846 w 3187747"/>
              <a:gd name="connsiteY7" fmla="*/ 203323 h 1995033"/>
              <a:gd name="connsiteX8" fmla="*/ 3187747 w 3187747"/>
              <a:gd name="connsiteY8" fmla="*/ 203323 h 19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3">
                <a:moveTo>
                  <a:pt x="3187747" y="1995033"/>
                </a:moveTo>
                <a:lnTo>
                  <a:pt x="0" y="1995033"/>
                </a:lnTo>
                <a:lnTo>
                  <a:pt x="0" y="203323"/>
                </a:lnTo>
                <a:lnTo>
                  <a:pt x="480203" y="203323"/>
                </a:lnTo>
                <a:lnTo>
                  <a:pt x="480203" y="203322"/>
                </a:lnTo>
                <a:lnTo>
                  <a:pt x="683525" y="0"/>
                </a:lnTo>
                <a:lnTo>
                  <a:pt x="886847" y="203322"/>
                </a:lnTo>
                <a:lnTo>
                  <a:pt x="886846" y="203323"/>
                </a:lnTo>
                <a:lnTo>
                  <a:pt x="3187747" y="2033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42" name="TextBox 13">
            <a:extLst>
              <a:ext uri="{FF2B5EF4-FFF2-40B4-BE49-F238E27FC236}">
                <a16:creationId xmlns:a16="http://schemas.microsoft.com/office/drawing/2014/main" id="{9E0E16DF-C7C9-496F-A5BC-E3F6D9B45211}"/>
              </a:ext>
            </a:extLst>
          </p:cNvPr>
          <p:cNvSpPr txBox="1"/>
          <p:nvPr/>
        </p:nvSpPr>
        <p:spPr>
          <a:xfrm>
            <a:off x="2068798" y="2367235"/>
            <a:ext cx="1397275" cy="1384995"/>
          </a:xfrm>
          <a:prstGeom prst="rect">
            <a:avLst/>
          </a:prstGeom>
          <a:noFill/>
        </p:spPr>
        <p:txBody>
          <a:bodyPr wrap="square" rtlCol="0">
            <a:spAutoFit/>
          </a:bodyPr>
          <a:lstStyle/>
          <a:p>
            <a:r>
              <a:rPr lang="fr-FR" sz="1400" dirty="0">
                <a:solidFill>
                  <a:schemeClr val="bg1"/>
                </a:solidFill>
              </a:rPr>
              <a:t>« Je veux communiquer facilement dans un environnement calme »</a:t>
            </a:r>
          </a:p>
        </p:txBody>
      </p:sp>
      <p:sp>
        <p:nvSpPr>
          <p:cNvPr id="43" name="TextBox 14">
            <a:extLst>
              <a:ext uri="{FF2B5EF4-FFF2-40B4-BE49-F238E27FC236}">
                <a16:creationId xmlns:a16="http://schemas.microsoft.com/office/drawing/2014/main" id="{D19A788B-86AD-4091-AA5D-9B3CAD9EC362}"/>
              </a:ext>
            </a:extLst>
          </p:cNvPr>
          <p:cNvSpPr txBox="1"/>
          <p:nvPr/>
        </p:nvSpPr>
        <p:spPr>
          <a:xfrm>
            <a:off x="1983901" y="4262938"/>
            <a:ext cx="1554121" cy="1384995"/>
          </a:xfrm>
          <a:prstGeom prst="rect">
            <a:avLst/>
          </a:prstGeom>
          <a:noFill/>
        </p:spPr>
        <p:txBody>
          <a:bodyPr wrap="square" rtlCol="0">
            <a:spAutoFit/>
          </a:bodyPr>
          <a:lstStyle/>
          <a:p>
            <a:r>
              <a:rPr lang="fr-FR" sz="1400" dirty="0">
                <a:solidFill>
                  <a:schemeClr val="bg1"/>
                </a:solidFill>
              </a:rPr>
              <a:t>« Je veux communiquer facilement dans un environnement bruyant »</a:t>
            </a:r>
          </a:p>
        </p:txBody>
      </p:sp>
      <p:pic>
        <p:nvPicPr>
          <p:cNvPr id="44" name="Graphic 5">
            <a:extLst>
              <a:ext uri="{FF2B5EF4-FFF2-40B4-BE49-F238E27FC236}">
                <a16:creationId xmlns:a16="http://schemas.microsoft.com/office/drawing/2014/main" id="{6DD2EFA1-C709-4A92-A770-48834DD7CD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3726" y="2688001"/>
            <a:ext cx="809623" cy="778027"/>
          </a:xfrm>
          <a:prstGeom prst="rect">
            <a:avLst/>
          </a:prstGeom>
        </p:spPr>
      </p:pic>
      <p:pic>
        <p:nvPicPr>
          <p:cNvPr id="45" name="Graphic 9">
            <a:extLst>
              <a:ext uri="{FF2B5EF4-FFF2-40B4-BE49-F238E27FC236}">
                <a16:creationId xmlns:a16="http://schemas.microsoft.com/office/drawing/2014/main" id="{B75FFD29-8674-498B-A048-4AA934A297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6891" y="4618965"/>
            <a:ext cx="767010" cy="806548"/>
          </a:xfrm>
          <a:prstGeom prst="rect">
            <a:avLst/>
          </a:prstGeom>
        </p:spPr>
      </p:pic>
      <p:sp>
        <p:nvSpPr>
          <p:cNvPr id="46" name="Freeform 17">
            <a:extLst>
              <a:ext uri="{FF2B5EF4-FFF2-40B4-BE49-F238E27FC236}">
                <a16:creationId xmlns:a16="http://schemas.microsoft.com/office/drawing/2014/main" id="{E5880004-B0A0-4E89-9519-EC47FF5910A4}"/>
              </a:ext>
            </a:extLst>
          </p:cNvPr>
          <p:cNvSpPr/>
          <p:nvPr/>
        </p:nvSpPr>
        <p:spPr>
          <a:xfrm rot="10800000">
            <a:off x="3324383" y="3299798"/>
            <a:ext cx="2635178" cy="1648787"/>
          </a:xfrm>
          <a:custGeom>
            <a:avLst/>
            <a:gdLst>
              <a:gd name="connsiteX0" fmla="*/ 3188566 w 3188566"/>
              <a:gd name="connsiteY0" fmla="*/ 1995033 h 1995033"/>
              <a:gd name="connsiteX1" fmla="*/ 0 w 3188566"/>
              <a:gd name="connsiteY1" fmla="*/ 1995033 h 1995033"/>
              <a:gd name="connsiteX2" fmla="*/ 0 w 3188566"/>
              <a:gd name="connsiteY2" fmla="*/ 203323 h 1995033"/>
              <a:gd name="connsiteX3" fmla="*/ 480202 w 3188566"/>
              <a:gd name="connsiteY3" fmla="*/ 203323 h 1995033"/>
              <a:gd name="connsiteX4" fmla="*/ 480202 w 3188566"/>
              <a:gd name="connsiteY4" fmla="*/ 203322 h 1995033"/>
              <a:gd name="connsiteX5" fmla="*/ 683524 w 3188566"/>
              <a:gd name="connsiteY5" fmla="*/ 0 h 1995033"/>
              <a:gd name="connsiteX6" fmla="*/ 886847 w 3188566"/>
              <a:gd name="connsiteY6" fmla="*/ 203322 h 1995033"/>
              <a:gd name="connsiteX7" fmla="*/ 886846 w 3188566"/>
              <a:gd name="connsiteY7" fmla="*/ 203323 h 1995033"/>
              <a:gd name="connsiteX8" fmla="*/ 3188566 w 3188566"/>
              <a:gd name="connsiteY8" fmla="*/ 203323 h 19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66" h="1995033">
                <a:moveTo>
                  <a:pt x="3188566" y="1995033"/>
                </a:moveTo>
                <a:lnTo>
                  <a:pt x="0" y="1995033"/>
                </a:lnTo>
                <a:lnTo>
                  <a:pt x="0" y="203323"/>
                </a:lnTo>
                <a:lnTo>
                  <a:pt x="480202" y="203323"/>
                </a:lnTo>
                <a:lnTo>
                  <a:pt x="480202" y="203322"/>
                </a:lnTo>
                <a:lnTo>
                  <a:pt x="683524" y="0"/>
                </a:lnTo>
                <a:lnTo>
                  <a:pt x="886847" y="203322"/>
                </a:lnTo>
                <a:lnTo>
                  <a:pt x="886846" y="203323"/>
                </a:lnTo>
                <a:lnTo>
                  <a:pt x="3188566" y="203323"/>
                </a:lnTo>
                <a:close/>
              </a:path>
            </a:pathLst>
          </a:custGeom>
          <a:solidFill>
            <a:srgbClr val="6689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47" name="TextBox 18">
            <a:extLst>
              <a:ext uri="{FF2B5EF4-FFF2-40B4-BE49-F238E27FC236}">
                <a16:creationId xmlns:a16="http://schemas.microsoft.com/office/drawing/2014/main" id="{734C2E22-5C72-4D76-A429-DB18B8D06DD1}"/>
              </a:ext>
            </a:extLst>
          </p:cNvPr>
          <p:cNvSpPr txBox="1"/>
          <p:nvPr/>
        </p:nvSpPr>
        <p:spPr>
          <a:xfrm>
            <a:off x="4418135" y="3628373"/>
            <a:ext cx="1368662" cy="738664"/>
          </a:xfrm>
          <a:prstGeom prst="rect">
            <a:avLst/>
          </a:prstGeom>
          <a:noFill/>
        </p:spPr>
        <p:txBody>
          <a:bodyPr wrap="square" rtlCol="0">
            <a:spAutoFit/>
          </a:bodyPr>
          <a:lstStyle/>
          <a:p>
            <a:r>
              <a:rPr lang="fr-FR" sz="1400" dirty="0">
                <a:solidFill>
                  <a:schemeClr val="bg1"/>
                </a:solidFill>
              </a:rPr>
              <a:t>« Je veux une qualité sonore plus naturelle »</a:t>
            </a:r>
          </a:p>
        </p:txBody>
      </p:sp>
      <p:pic>
        <p:nvPicPr>
          <p:cNvPr id="48" name="Graphic 7">
            <a:extLst>
              <a:ext uri="{FF2B5EF4-FFF2-40B4-BE49-F238E27FC236}">
                <a16:creationId xmlns:a16="http://schemas.microsoft.com/office/drawing/2014/main" id="{00F0D8B6-1649-4D17-8D27-1D49388067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8023" y="3688223"/>
            <a:ext cx="809623" cy="805653"/>
          </a:xfrm>
          <a:prstGeom prst="rect">
            <a:avLst/>
          </a:prstGeom>
        </p:spPr>
      </p:pic>
      <p:sp>
        <p:nvSpPr>
          <p:cNvPr id="25" name="Rectangle 24">
            <a:extLst>
              <a:ext uri="{FF2B5EF4-FFF2-40B4-BE49-F238E27FC236}">
                <a16:creationId xmlns:a16="http://schemas.microsoft.com/office/drawing/2014/main" id="{872B33EC-5D2F-485E-8211-1F4EA1934DF5}"/>
              </a:ext>
            </a:extLst>
          </p:cNvPr>
          <p:cNvSpPr/>
          <p:nvPr/>
        </p:nvSpPr>
        <p:spPr>
          <a:xfrm>
            <a:off x="6240463" y="1883594"/>
            <a:ext cx="5113338" cy="4101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tlCol="0" anchor="t"/>
          <a:lstStyle/>
          <a:p>
            <a:endParaRPr lang="en-GB" sz="2800" b="1" dirty="0">
              <a:solidFill>
                <a:srgbClr val="403F38"/>
              </a:solidFill>
            </a:endParaRPr>
          </a:p>
        </p:txBody>
      </p:sp>
      <p:sp>
        <p:nvSpPr>
          <p:cNvPr id="26" name="Rounded Rectangle 9">
            <a:extLst>
              <a:ext uri="{FF2B5EF4-FFF2-40B4-BE49-F238E27FC236}">
                <a16:creationId xmlns:a16="http://schemas.microsoft.com/office/drawing/2014/main" id="{FD124449-26F3-42EA-8D81-255ABA98469D}"/>
              </a:ext>
            </a:extLst>
          </p:cNvPr>
          <p:cNvSpPr/>
          <p:nvPr/>
        </p:nvSpPr>
        <p:spPr>
          <a:xfrm>
            <a:off x="2202335" y="1883594"/>
            <a:ext cx="2120900" cy="451066"/>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Besoins du patient</a:t>
            </a:r>
          </a:p>
        </p:txBody>
      </p:sp>
      <p:sp>
        <p:nvSpPr>
          <p:cNvPr id="27" name="Rounded Rectangle 10">
            <a:extLst>
              <a:ext uri="{FF2B5EF4-FFF2-40B4-BE49-F238E27FC236}">
                <a16:creationId xmlns:a16="http://schemas.microsoft.com/office/drawing/2014/main" id="{98D33817-7307-4565-8478-765CC8EC615F}"/>
              </a:ext>
            </a:extLst>
          </p:cNvPr>
          <p:cNvSpPr/>
          <p:nvPr/>
        </p:nvSpPr>
        <p:spPr>
          <a:xfrm>
            <a:off x="7973925" y="1892905"/>
            <a:ext cx="2120900" cy="451066"/>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Solution Paradise</a:t>
            </a:r>
          </a:p>
        </p:txBody>
      </p:sp>
      <p:sp>
        <p:nvSpPr>
          <p:cNvPr id="28" name="TextBox 20">
            <a:extLst>
              <a:ext uri="{FF2B5EF4-FFF2-40B4-BE49-F238E27FC236}">
                <a16:creationId xmlns:a16="http://schemas.microsoft.com/office/drawing/2014/main" id="{55FF90E3-ED7E-4DE3-8CC6-ED5A5D9D427E}"/>
              </a:ext>
            </a:extLst>
          </p:cNvPr>
          <p:cNvSpPr txBox="1"/>
          <p:nvPr/>
        </p:nvSpPr>
        <p:spPr>
          <a:xfrm>
            <a:off x="6734961" y="2507863"/>
            <a:ext cx="42324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cap="none" normalizeH="0" baseline="0" dirty="0">
                <a:ln>
                  <a:noFill/>
                </a:ln>
                <a:solidFill>
                  <a:srgbClr val="83837F">
                    <a:lumMod val="50000"/>
                  </a:srgbClr>
                </a:solidFill>
                <a:uLnTx/>
                <a:uFillTx/>
                <a:latin typeface="Arial"/>
                <a:ea typeface="+mn-ea"/>
                <a:cs typeface="+mn-cs"/>
              </a:rPr>
              <a:t>Qualité</a:t>
            </a:r>
            <a:r>
              <a:rPr kumimoji="0" lang="fr-FR" sz="2400" b="1" i="0" u="none" strike="noStrike" cap="none" normalizeH="0" baseline="0" noProof="0" dirty="0">
                <a:ln>
                  <a:noFill/>
                </a:ln>
                <a:solidFill>
                  <a:srgbClr val="83837F">
                    <a:lumMod val="50000"/>
                  </a:srgbClr>
                </a:solidFill>
                <a:uLnTx/>
                <a:uFillTx/>
                <a:latin typeface="Arial"/>
                <a:ea typeface="+mn-ea"/>
                <a:cs typeface="+mn-cs"/>
              </a:rPr>
              <a:t> sonore inégalée</a:t>
            </a:r>
          </a:p>
        </p:txBody>
      </p:sp>
      <p:sp>
        <p:nvSpPr>
          <p:cNvPr id="29" name="TextBox 21">
            <a:extLst>
              <a:ext uri="{FF2B5EF4-FFF2-40B4-BE49-F238E27FC236}">
                <a16:creationId xmlns:a16="http://schemas.microsoft.com/office/drawing/2014/main" id="{D149CAA2-CA1C-4EC5-A018-82DD422D7A75}"/>
              </a:ext>
            </a:extLst>
          </p:cNvPr>
          <p:cNvSpPr txBox="1"/>
          <p:nvPr/>
        </p:nvSpPr>
        <p:spPr>
          <a:xfrm>
            <a:off x="6727117" y="3132704"/>
            <a:ext cx="4006040" cy="2708434"/>
          </a:xfrm>
          <a:prstGeom prst="rect">
            <a:avLst/>
          </a:prstGeom>
          <a:noFill/>
        </p:spPr>
        <p:txBody>
          <a:bodyPr wrap="square" rtlCol="0">
            <a:spAutoFit/>
          </a:bodyPr>
          <a:lstStyle>
            <a:defPPr>
              <a:defRPr lang="en-US"/>
            </a:defPPr>
            <a:lvl1pPr>
              <a:defRPr sz="1200" b="1" kern="0">
                <a:solidFill>
                  <a:srgbClr val="83837F"/>
                </a:solidFill>
              </a:defRPr>
            </a:lvl1pPr>
          </a:lstStyle>
          <a:p>
            <a:pPr marL="171450" indent="-171450" defTabSz="457200">
              <a:spcAft>
                <a:spcPts val="400"/>
              </a:spcAft>
              <a:buClr>
                <a:schemeClr val="accent1"/>
              </a:buClr>
              <a:buFont typeface="Arial" panose="020B0604020202020204" pitchFamily="34" charset="0"/>
              <a:buChar char="•"/>
              <a:defRPr/>
            </a:pPr>
            <a:r>
              <a:rPr lang="fr-FR" sz="1600" b="0" dirty="0">
                <a:solidFill>
                  <a:srgbClr val="83837F">
                    <a:lumMod val="50000"/>
                  </a:srgbClr>
                </a:solidFill>
              </a:rPr>
              <a:t>Nouvelle puce PRISM pour une qualité sonore inégalée :</a:t>
            </a:r>
          </a:p>
          <a:p>
            <a:pPr marL="628650" lvl="1" indent="-171450" defTabSz="457200">
              <a:spcAft>
                <a:spcPts val="400"/>
              </a:spcAft>
              <a:buClr>
                <a:schemeClr val="accent1"/>
              </a:buClr>
              <a:buFont typeface="Arial" panose="020B0604020202020204" pitchFamily="34" charset="0"/>
              <a:buChar char="•"/>
              <a:defRPr/>
            </a:pPr>
            <a:r>
              <a:rPr lang="fr-FR" sz="1600" b="0" dirty="0">
                <a:solidFill>
                  <a:srgbClr val="83837F">
                    <a:lumMod val="50000"/>
                  </a:srgbClr>
                </a:solidFill>
              </a:rPr>
              <a:t>« </a:t>
            </a:r>
            <a:r>
              <a:rPr lang="fr-FR" sz="1600" b="0" dirty="0" err="1">
                <a:solidFill>
                  <a:srgbClr val="83837F">
                    <a:lumMod val="50000"/>
                  </a:srgbClr>
                </a:solidFill>
              </a:rPr>
              <a:t>Réhausseur</a:t>
            </a:r>
            <a:r>
              <a:rPr lang="fr-FR" sz="1600" b="0" dirty="0">
                <a:solidFill>
                  <a:srgbClr val="83837F">
                    <a:lumMod val="50000"/>
                  </a:srgbClr>
                </a:solidFill>
              </a:rPr>
              <a:t> de Parole » pour les environnements calmes</a:t>
            </a:r>
          </a:p>
          <a:p>
            <a:pPr marL="628650" lvl="1" indent="-171450" defTabSz="457200">
              <a:spcAft>
                <a:spcPts val="400"/>
              </a:spcAft>
              <a:buClr>
                <a:schemeClr val="accent1"/>
              </a:buClr>
              <a:buFont typeface="Arial" panose="020B0604020202020204" pitchFamily="34" charset="0"/>
              <a:buChar char="•"/>
              <a:defRPr/>
            </a:pPr>
            <a:r>
              <a:rPr lang="fr-FR" sz="1600" b="0" dirty="0">
                <a:solidFill>
                  <a:srgbClr val="83837F">
                    <a:lumMod val="50000"/>
                  </a:srgbClr>
                </a:solidFill>
              </a:rPr>
              <a:t>Suppression  dynamique du bruit  pour les environnements bruyants</a:t>
            </a:r>
          </a:p>
          <a:p>
            <a:pPr marL="628650" lvl="1" indent="-171450" defTabSz="457200">
              <a:spcAft>
                <a:spcPts val="400"/>
              </a:spcAft>
              <a:buClr>
                <a:schemeClr val="accent1"/>
              </a:buClr>
              <a:buFont typeface="Arial" panose="020B0604020202020204" pitchFamily="34" charset="0"/>
              <a:buChar char="•"/>
              <a:defRPr/>
            </a:pPr>
            <a:r>
              <a:rPr lang="fr-FR" sz="1600" b="0" dirty="0">
                <a:solidFill>
                  <a:srgbClr val="83837F">
                    <a:lumMod val="50000"/>
                  </a:srgbClr>
                </a:solidFill>
              </a:rPr>
              <a:t>Nouvelle directivité avec capteur de mouvements pour avoir une conversation avec quelqu’un en marchant</a:t>
            </a:r>
          </a:p>
        </p:txBody>
      </p:sp>
      <p:pic>
        <p:nvPicPr>
          <p:cNvPr id="39" name="Picture 3">
            <a:extLst>
              <a:ext uri="{FF2B5EF4-FFF2-40B4-BE49-F238E27FC236}">
                <a16:creationId xmlns:a16="http://schemas.microsoft.com/office/drawing/2014/main" id="{10FEE462-3887-4E6E-9751-9221190C9A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48719" y="1585569"/>
            <a:ext cx="4965818" cy="4965818"/>
          </a:xfrm>
          <a:prstGeom prst="rect">
            <a:avLst/>
          </a:prstGeom>
        </p:spPr>
      </p:pic>
    </p:spTree>
    <p:extLst>
      <p:ext uri="{BB962C8B-B14F-4D97-AF65-F5344CB8AC3E}">
        <p14:creationId xmlns:p14="http://schemas.microsoft.com/office/powerpoint/2010/main" val="2636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63" presetClass="path" presetSubtype="0" accel="50000" decel="50000" fill="hold" grpId="1" nodeType="withEffect">
                                  <p:stCondLst>
                                    <p:cond delay="0"/>
                                  </p:stCondLst>
                                  <p:childTnLst>
                                    <p:animMotion origin="layout" path="M 4.58333E-6 -0.03148 L 4.58333E-6 -1.48148E-6 " pathEditMode="relative" rAng="0" ptsTypes="AA">
                                      <p:cBhvr>
                                        <p:cTn id="9" dur="500" fill="hold"/>
                                        <p:tgtEl>
                                          <p:spTgt spid="37"/>
                                        </p:tgtEl>
                                        <p:attrNameLst>
                                          <p:attrName>ppt_x</p:attrName>
                                          <p:attrName>ppt_y</p:attrName>
                                        </p:attrNameLst>
                                      </p:cBhvr>
                                      <p:rCtr x="0" y="1574"/>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63" presetClass="path" presetSubtype="0" accel="50000" decel="50000" fill="hold" grpId="1" nodeType="withEffect">
                                  <p:stCondLst>
                                    <p:cond delay="0"/>
                                  </p:stCondLst>
                                  <p:childTnLst>
                                    <p:animMotion origin="layout" path="M 3.33333E-6 -0.03148 L 3.33333E-6 -2.22222E-6 " pathEditMode="relative" rAng="0" ptsTypes="AA">
                                      <p:cBhvr>
                                        <p:cTn id="15" dur="500" fill="hold"/>
                                        <p:tgtEl>
                                          <p:spTgt spid="38"/>
                                        </p:tgtEl>
                                        <p:attrNameLst>
                                          <p:attrName>ppt_x</p:attrName>
                                          <p:attrName>ppt_y</p:attrName>
                                        </p:attrNameLst>
                                      </p:cBhvr>
                                      <p:rCtr x="0" y="1574"/>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63" presetClass="path" presetSubtype="0" accel="50000" decel="50000" fill="hold" grpId="1" nodeType="withEffect">
                                  <p:stCondLst>
                                    <p:cond delay="0"/>
                                  </p:stCondLst>
                                  <p:childTnLst>
                                    <p:animMotion origin="layout" path="M -8.33333E-7 0.03264 L -8.33333E-7 -2.59259E-6 " pathEditMode="relative" rAng="0" ptsTypes="AA">
                                      <p:cBhvr>
                                        <p:cTn id="21" dur="500" fill="hold"/>
                                        <p:tgtEl>
                                          <p:spTgt spid="40"/>
                                        </p:tgtEl>
                                        <p:attrNameLst>
                                          <p:attrName>ppt_x</p:attrName>
                                          <p:attrName>ppt_y</p:attrName>
                                        </p:attrNameLst>
                                      </p:cBhvr>
                                      <p:rCtr x="0" y="-1644"/>
                                    </p:animMotion>
                                  </p:childTnLst>
                                </p:cTn>
                              </p:par>
                              <p:par>
                                <p:cTn id="22" presetID="10" presetClass="entr" presetSubtype="0" fill="hold" nodeType="withEffect">
                                  <p:stCondLst>
                                    <p:cond delay="10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63" presetClass="path" presetSubtype="0" accel="50000" decel="50000" fill="hold" nodeType="withEffect">
                                  <p:stCondLst>
                                    <p:cond delay="100"/>
                                  </p:stCondLst>
                                  <p:childTnLst>
                                    <p:animMotion origin="layout" path="M 8.33333E-7 0.03264 L 8.33333E-7 3.33333E-6 " pathEditMode="relative" rAng="0" ptsTypes="AA">
                                      <p:cBhvr>
                                        <p:cTn id="26" dur="500" fill="hold"/>
                                        <p:tgtEl>
                                          <p:spTgt spid="44"/>
                                        </p:tgtEl>
                                        <p:attrNameLst>
                                          <p:attrName>ppt_x</p:attrName>
                                          <p:attrName>ppt_y</p:attrName>
                                        </p:attrNameLst>
                                      </p:cBhvr>
                                      <p:rCtr x="0" y="-1644"/>
                                    </p:animMotion>
                                  </p:childTnLst>
                                </p:cTn>
                              </p:par>
                              <p:par>
                                <p:cTn id="27" presetID="10" presetClass="entr" presetSubtype="0" fill="hold" grpId="0" nodeType="withEffect">
                                  <p:stCondLst>
                                    <p:cond delay="2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63" presetClass="path" presetSubtype="0" accel="50000" decel="50000" fill="hold" grpId="1" nodeType="withEffect">
                                  <p:stCondLst>
                                    <p:cond delay="200"/>
                                  </p:stCondLst>
                                  <p:childTnLst>
                                    <p:animMotion origin="layout" path="M -4.375E-6 0.03264 L -4.375E-6 3.33333E-6 " pathEditMode="relative" rAng="0" ptsTypes="AA">
                                      <p:cBhvr>
                                        <p:cTn id="31" dur="500" fill="hold"/>
                                        <p:tgtEl>
                                          <p:spTgt spid="42"/>
                                        </p:tgtEl>
                                        <p:attrNameLst>
                                          <p:attrName>ppt_x</p:attrName>
                                          <p:attrName>ppt_y</p:attrName>
                                        </p:attrNameLst>
                                      </p:cBhvr>
                                      <p:rCtr x="0" y="-1644"/>
                                    </p:animMotion>
                                  </p:childTnLst>
                                </p:cTn>
                              </p:par>
                              <p:par>
                                <p:cTn id="32" presetID="10" presetClass="entr" presetSubtype="0" fill="hold" grpId="0" nodeType="withEffect">
                                  <p:stCondLst>
                                    <p:cond delay="2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63" presetClass="path" presetSubtype="0" accel="50000" decel="50000" fill="hold" grpId="1" nodeType="withEffect">
                                  <p:stCondLst>
                                    <p:cond delay="200"/>
                                  </p:stCondLst>
                                  <p:childTnLst>
                                    <p:animMotion origin="layout" path="M -2.5E-6 0.03264 L -2.5E-6 -2.96296E-6 " pathEditMode="relative" rAng="0" ptsTypes="AA">
                                      <p:cBhvr>
                                        <p:cTn id="36" dur="500" fill="hold"/>
                                        <p:tgtEl>
                                          <p:spTgt spid="46"/>
                                        </p:tgtEl>
                                        <p:attrNameLst>
                                          <p:attrName>ppt_x</p:attrName>
                                          <p:attrName>ppt_y</p:attrName>
                                        </p:attrNameLst>
                                      </p:cBhvr>
                                      <p:rCtr x="0" y="-1644"/>
                                    </p:animMotion>
                                  </p:childTnLst>
                                </p:cTn>
                              </p:par>
                              <p:par>
                                <p:cTn id="37" presetID="10" presetClass="entr" presetSubtype="0" fill="hold" nodeType="withEffect">
                                  <p:stCondLst>
                                    <p:cond delay="30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63" presetClass="path" presetSubtype="0" accel="50000" decel="50000" fill="hold" nodeType="withEffect">
                                  <p:stCondLst>
                                    <p:cond delay="300"/>
                                  </p:stCondLst>
                                  <p:childTnLst>
                                    <p:animMotion origin="layout" path="M -8.33333E-7 0.03264 L -8.33333E-7 -3.33333E-6 " pathEditMode="relative" rAng="0" ptsTypes="AA">
                                      <p:cBhvr>
                                        <p:cTn id="41" dur="500" fill="hold"/>
                                        <p:tgtEl>
                                          <p:spTgt spid="48"/>
                                        </p:tgtEl>
                                        <p:attrNameLst>
                                          <p:attrName>ppt_x</p:attrName>
                                          <p:attrName>ppt_y</p:attrName>
                                        </p:attrNameLst>
                                      </p:cBhvr>
                                      <p:rCtr x="0" y="-1644"/>
                                    </p:animMotion>
                                  </p:childTnLst>
                                </p:cTn>
                              </p:par>
                              <p:par>
                                <p:cTn id="42" presetID="10" presetClass="entr" presetSubtype="0" fill="hold" grpId="0" nodeType="withEffect">
                                  <p:stCondLst>
                                    <p:cond delay="40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63" presetClass="path" presetSubtype="0" accel="50000" decel="50000" fill="hold" grpId="1" nodeType="withEffect">
                                  <p:stCondLst>
                                    <p:cond delay="400"/>
                                  </p:stCondLst>
                                  <p:childTnLst>
                                    <p:animMotion origin="layout" path="M -3.95833E-6 0.03264 L -3.95833E-6 -1.85185E-6 " pathEditMode="relative" rAng="0" ptsTypes="AA">
                                      <p:cBhvr>
                                        <p:cTn id="46" dur="500" fill="hold"/>
                                        <p:tgtEl>
                                          <p:spTgt spid="47"/>
                                        </p:tgtEl>
                                        <p:attrNameLst>
                                          <p:attrName>ppt_x</p:attrName>
                                          <p:attrName>ppt_y</p:attrName>
                                        </p:attrNameLst>
                                      </p:cBhvr>
                                      <p:rCtr x="0" y="-1644"/>
                                    </p:animMotion>
                                  </p:childTnLst>
                                </p:cTn>
                              </p:par>
                              <p:par>
                                <p:cTn id="47" presetID="10" presetClass="entr" presetSubtype="0" fill="hold" grpId="0" nodeType="withEffect">
                                  <p:stCondLst>
                                    <p:cond delay="4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63" presetClass="path" presetSubtype="0" accel="50000" decel="50000" fill="hold" grpId="1" nodeType="withEffect">
                                  <p:stCondLst>
                                    <p:cond delay="400"/>
                                  </p:stCondLst>
                                  <p:childTnLst>
                                    <p:animMotion origin="layout" path="M -2.29167E-6 0.03263 L -2.29167E-6 4.44444E-6 " pathEditMode="relative" rAng="0" ptsTypes="AA">
                                      <p:cBhvr>
                                        <p:cTn id="51" dur="500" fill="hold"/>
                                        <p:tgtEl>
                                          <p:spTgt spid="41"/>
                                        </p:tgtEl>
                                        <p:attrNameLst>
                                          <p:attrName>ppt_x</p:attrName>
                                          <p:attrName>ppt_y</p:attrName>
                                        </p:attrNameLst>
                                      </p:cBhvr>
                                      <p:rCtr x="0" y="-1644"/>
                                    </p:animMotion>
                                  </p:childTnLst>
                                </p:cTn>
                              </p:par>
                              <p:par>
                                <p:cTn id="52" presetID="10" presetClass="entr" presetSubtype="0" fill="hold" nodeType="withEffect">
                                  <p:stCondLst>
                                    <p:cond delay="5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63" presetClass="path" presetSubtype="0" accel="50000" decel="50000" fill="hold" nodeType="withEffect">
                                  <p:stCondLst>
                                    <p:cond delay="500"/>
                                  </p:stCondLst>
                                  <p:childTnLst>
                                    <p:animMotion origin="layout" path="M -3.33333E-6 0.03264 L -3.33333E-6 -1.48148E-6 " pathEditMode="relative" rAng="0" ptsTypes="AA">
                                      <p:cBhvr>
                                        <p:cTn id="56" dur="500" fill="hold"/>
                                        <p:tgtEl>
                                          <p:spTgt spid="45"/>
                                        </p:tgtEl>
                                        <p:attrNameLst>
                                          <p:attrName>ppt_x</p:attrName>
                                          <p:attrName>ppt_y</p:attrName>
                                        </p:attrNameLst>
                                      </p:cBhvr>
                                      <p:rCtr x="0" y="-1644"/>
                                    </p:animMotion>
                                  </p:childTnLst>
                                </p:cTn>
                              </p:par>
                              <p:par>
                                <p:cTn id="57" presetID="10" presetClass="entr" presetSubtype="0" fill="hold" grpId="0" nodeType="withEffect">
                                  <p:stCondLst>
                                    <p:cond delay="60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63" presetClass="path" presetSubtype="0" accel="50000" decel="50000" fill="hold" grpId="1" nodeType="withEffect">
                                  <p:stCondLst>
                                    <p:cond delay="600"/>
                                  </p:stCondLst>
                                  <p:childTnLst>
                                    <p:animMotion origin="layout" path="M 2.08333E-6 0.03264 L 2.08333E-6 -1.48148E-6 " pathEditMode="relative" rAng="0" ptsTypes="AA">
                                      <p:cBhvr>
                                        <p:cTn id="61" dur="500" fill="hold"/>
                                        <p:tgtEl>
                                          <p:spTgt spid="43"/>
                                        </p:tgtEl>
                                        <p:attrNameLst>
                                          <p:attrName>ppt_x</p:attrName>
                                          <p:attrName>ppt_y</p:attrName>
                                        </p:attrNameLst>
                                      </p:cBhvr>
                                      <p:rCtr x="0" y="-1644"/>
                                    </p:animMotion>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63" presetClass="path" presetSubtype="0" accel="50000" decel="50000" fill="hold" grpId="1" nodeType="withEffect">
                                  <p:stCondLst>
                                    <p:cond delay="0"/>
                                  </p:stCondLst>
                                  <p:childTnLst>
                                    <p:animMotion origin="layout" path="M 1.04167E-6 0.03264 L 1.04167E-6 -2.22222E-6 " pathEditMode="relative" rAng="0" ptsTypes="AA">
                                      <p:cBhvr>
                                        <p:cTn id="66" dur="500" fill="hold"/>
                                        <p:tgtEl>
                                          <p:spTgt spid="26"/>
                                        </p:tgtEl>
                                        <p:attrNameLst>
                                          <p:attrName>ppt_x</p:attrName>
                                          <p:attrName>ppt_y</p:attrName>
                                        </p:attrNameLst>
                                      </p:cBhvr>
                                      <p:rCtr x="0" y="-1644"/>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63" presetClass="path" presetSubtype="0" accel="50000" decel="50000" fill="hold" grpId="1" nodeType="withEffect">
                                  <p:stCondLst>
                                    <p:cond delay="0"/>
                                  </p:stCondLst>
                                  <p:childTnLst>
                                    <p:animMotion origin="layout" path="M 4.58333E-6 -0.03148 L 4.58333E-6 -1.48148E-6 " pathEditMode="relative" rAng="0" ptsTypes="AA">
                                      <p:cBhvr>
                                        <p:cTn id="73" dur="500" fill="hold"/>
                                        <p:tgtEl>
                                          <p:spTgt spid="25"/>
                                        </p:tgtEl>
                                        <p:attrNameLst>
                                          <p:attrName>ppt_x</p:attrName>
                                          <p:attrName>ppt_y</p:attrName>
                                        </p:attrNameLst>
                                      </p:cBhvr>
                                      <p:rCtr x="0" y="1574"/>
                                    </p:animMotion>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63" presetClass="path" presetSubtype="0" accel="50000" decel="50000" fill="hold" grpId="1" nodeType="withEffect">
                                  <p:stCondLst>
                                    <p:cond delay="0"/>
                                  </p:stCondLst>
                                  <p:childTnLst>
                                    <p:animMotion origin="layout" path="M 1.04167E-6 0.03264 L 1.04167E-6 -2.22222E-6 " pathEditMode="relative" rAng="0" ptsTypes="AA">
                                      <p:cBhvr>
                                        <p:cTn id="78" dur="500" fill="hold"/>
                                        <p:tgtEl>
                                          <p:spTgt spid="27"/>
                                        </p:tgtEl>
                                        <p:attrNameLst>
                                          <p:attrName>ppt_x</p:attrName>
                                          <p:attrName>ppt_y</p:attrName>
                                        </p:attrNameLst>
                                      </p:cBhvr>
                                      <p:rCtr x="0" y="-1644"/>
                                    </p:animMotion>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par>
                                <p:cTn id="83" presetID="63" presetClass="path" presetSubtype="0" accel="50000" decel="50000" fill="hold" grpId="1" nodeType="withEffect">
                                  <p:stCondLst>
                                    <p:cond delay="0"/>
                                  </p:stCondLst>
                                  <p:childTnLst>
                                    <p:animMotion origin="layout" path="M 2.29167E-6 0.03264 L 2.29167E-6 -1.11111E-6 " pathEditMode="relative" rAng="0" ptsTypes="AA">
                                      <p:cBhvr>
                                        <p:cTn id="84" dur="500" fill="hold"/>
                                        <p:tgtEl>
                                          <p:spTgt spid="28"/>
                                        </p:tgtEl>
                                        <p:attrNameLst>
                                          <p:attrName>ppt_x</p:attrName>
                                          <p:attrName>ppt_y</p:attrName>
                                        </p:attrNameLst>
                                      </p:cBhvr>
                                      <p:rCtr x="0" y="-1644"/>
                                    </p:animMotion>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500"/>
                                        <p:tgtEl>
                                          <p:spTgt spid="29"/>
                                        </p:tgtEl>
                                      </p:cBhvr>
                                    </p:animEffect>
                                  </p:childTnLst>
                                </p:cTn>
                              </p:par>
                              <p:par>
                                <p:cTn id="89" presetID="63" presetClass="path" presetSubtype="0" accel="50000" decel="50000" fill="hold" grpId="1" nodeType="withEffect">
                                  <p:stCondLst>
                                    <p:cond delay="0"/>
                                  </p:stCondLst>
                                  <p:childTnLst>
                                    <p:animMotion origin="layout" path="M -2.91667E-6 0.03264 L -2.91667E-6 -4.81481E-6 " pathEditMode="relative" rAng="0" ptsTypes="AA">
                                      <p:cBhvr>
                                        <p:cTn id="90" dur="500" fill="hold"/>
                                        <p:tgtEl>
                                          <p:spTgt spid="29"/>
                                        </p:tgtEl>
                                        <p:attrNameLst>
                                          <p:attrName>ppt_x</p:attrName>
                                          <p:attrName>ppt_y</p:attrName>
                                        </p:attrNameLst>
                                      </p:cBhvr>
                                      <p:rCtr x="0" y="-1644"/>
                                    </p:animMotion>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par>
                                <p:cTn id="95" presetID="63" presetClass="path" presetSubtype="0" accel="50000" decel="50000" fill="hold" nodeType="withEffect">
                                  <p:stCondLst>
                                    <p:cond delay="0"/>
                                  </p:stCondLst>
                                  <p:childTnLst>
                                    <p:animMotion origin="layout" path="M -8.33333E-7 0.03264 L -8.33333E-7 -3.7037E-6 " pathEditMode="relative" rAng="0" ptsTypes="AA">
                                      <p:cBhvr>
                                        <p:cTn id="96" dur="500" fill="hold"/>
                                        <p:tgtEl>
                                          <p:spTgt spid="39"/>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p:bldP spid="38" grpId="1"/>
      <p:bldP spid="40" grpId="0" animBg="1"/>
      <p:bldP spid="40" grpId="1" animBg="1"/>
      <p:bldP spid="41" grpId="0" animBg="1"/>
      <p:bldP spid="41" grpId="1" animBg="1"/>
      <p:bldP spid="42" grpId="0"/>
      <p:bldP spid="42" grpId="1"/>
      <p:bldP spid="43" grpId="0"/>
      <p:bldP spid="43" grpId="1"/>
      <p:bldP spid="46" grpId="0" animBg="1"/>
      <p:bldP spid="46" grpId="1" animBg="1"/>
      <p:bldP spid="47" grpId="0"/>
      <p:bldP spid="47" grpId="1"/>
      <p:bldP spid="25" grpId="0" animBg="1"/>
      <p:bldP spid="25" grpId="1" animBg="1"/>
      <p:bldP spid="26" grpId="0" animBg="1"/>
      <p:bldP spid="26" grpId="1" animBg="1"/>
      <p:bldP spid="27" grpId="0" animBg="1"/>
      <p:bldP spid="27" grpId="1" animBg="1"/>
      <p:bldP spid="28" grpId="0"/>
      <p:bldP spid="28" grpId="1"/>
      <p:bldP spid="29" grpId="0"/>
      <p:bldP spid="29" grpId="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893564-A928-4523-8978-F11A17E9C0EE}"/>
              </a:ext>
            </a:extLst>
          </p:cNvPr>
          <p:cNvSpPr/>
          <p:nvPr/>
        </p:nvSpPr>
        <p:spPr>
          <a:xfrm>
            <a:off x="6572678" y="3538130"/>
            <a:ext cx="4816522" cy="21895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285750" indent="-285750">
              <a:lnSpc>
                <a:spcPts val="1900"/>
              </a:lnSpc>
              <a:spcAft>
                <a:spcPts val="800"/>
              </a:spcAft>
              <a:buClr>
                <a:schemeClr val="accent1"/>
              </a:buClr>
              <a:buFont typeface="Arial" panose="020B0604020202020204" pitchFamily="34" charset="0"/>
              <a:buChar char="•"/>
            </a:pPr>
            <a:r>
              <a:rPr lang="fr-FR" sz="1600" dirty="0">
                <a:solidFill>
                  <a:schemeClr val="tx2"/>
                </a:solidFill>
              </a:rPr>
              <a:t>Nouvel algorithme de traitement et nouveau </a:t>
            </a:r>
            <a:r>
              <a:rPr lang="fr-FR" sz="1600" dirty="0" err="1">
                <a:solidFill>
                  <a:schemeClr val="tx2"/>
                </a:solidFill>
              </a:rPr>
              <a:t>précalcul</a:t>
            </a:r>
            <a:r>
              <a:rPr lang="fr-FR" sz="1600" dirty="0">
                <a:solidFill>
                  <a:schemeClr val="tx2"/>
                </a:solidFill>
              </a:rPr>
              <a:t> </a:t>
            </a:r>
          </a:p>
          <a:p>
            <a:pPr marL="285750" indent="-285750">
              <a:lnSpc>
                <a:spcPts val="1900"/>
              </a:lnSpc>
              <a:spcAft>
                <a:spcPts val="800"/>
              </a:spcAft>
              <a:buClr>
                <a:schemeClr val="accent1"/>
              </a:buClr>
              <a:buFont typeface="Arial" panose="020B0604020202020204" pitchFamily="34" charset="0"/>
              <a:buChar char="•"/>
            </a:pPr>
            <a:r>
              <a:rPr lang="fr-FR" sz="1600" dirty="0">
                <a:solidFill>
                  <a:schemeClr val="tx2"/>
                </a:solidFill>
              </a:rPr>
              <a:t>Conçu pour offrir un </a:t>
            </a:r>
            <a:r>
              <a:rPr lang="fr-FR" sz="1600" b="1" dirty="0">
                <a:solidFill>
                  <a:schemeClr val="tx1"/>
                </a:solidFill>
              </a:rPr>
              <a:t>premier appareillage idéal </a:t>
            </a:r>
            <a:r>
              <a:rPr lang="fr-FR" sz="1600" dirty="0">
                <a:solidFill>
                  <a:schemeClr val="tx2"/>
                </a:solidFill>
              </a:rPr>
              <a:t>avec l’avantage d’un effort d’écoute réduit</a:t>
            </a:r>
            <a:r>
              <a:rPr lang="fr-FR" sz="1600" baseline="30000" dirty="0">
                <a:solidFill>
                  <a:schemeClr val="tx2"/>
                </a:solidFill>
              </a:rPr>
              <a:t>1</a:t>
            </a:r>
          </a:p>
          <a:p>
            <a:pPr marL="285750" indent="-285750">
              <a:lnSpc>
                <a:spcPts val="1900"/>
              </a:lnSpc>
              <a:spcAft>
                <a:spcPts val="800"/>
              </a:spcAft>
              <a:buClr>
                <a:schemeClr val="accent1"/>
              </a:buClr>
              <a:buFont typeface="Arial" panose="020B0604020202020204" pitchFamily="34" charset="0"/>
              <a:buChar char="•"/>
            </a:pPr>
            <a:r>
              <a:rPr lang="fr-FR" sz="1600" dirty="0">
                <a:solidFill>
                  <a:schemeClr val="tx2"/>
                </a:solidFill>
              </a:rPr>
              <a:t>Conçu pour offrir aux patients un </a:t>
            </a:r>
            <a:r>
              <a:rPr lang="fr-FR" sz="1600" b="1" dirty="0">
                <a:solidFill>
                  <a:schemeClr val="tx1"/>
                </a:solidFill>
              </a:rPr>
              <a:t>son naturel</a:t>
            </a:r>
            <a:r>
              <a:rPr lang="fr-FR" sz="1600" baseline="30000" dirty="0">
                <a:solidFill>
                  <a:schemeClr val="tx1"/>
                </a:solidFill>
              </a:rPr>
              <a:t>2</a:t>
            </a:r>
          </a:p>
        </p:txBody>
      </p:sp>
      <p:sp>
        <p:nvSpPr>
          <p:cNvPr id="11" name="Rectangle 10">
            <a:extLst>
              <a:ext uri="{FF2B5EF4-FFF2-40B4-BE49-F238E27FC236}">
                <a16:creationId xmlns:a16="http://schemas.microsoft.com/office/drawing/2014/main" id="{12893564-A928-4523-8978-F11A17E9C0EE}"/>
              </a:ext>
            </a:extLst>
          </p:cNvPr>
          <p:cNvSpPr/>
          <p:nvPr/>
        </p:nvSpPr>
        <p:spPr>
          <a:xfrm>
            <a:off x="6572679" y="2713729"/>
            <a:ext cx="4816523" cy="824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bIns="108000" rtlCol="0" anchor="ctr"/>
          <a:lstStyle/>
          <a:p>
            <a:r>
              <a:rPr lang="fr-FR" sz="2000" b="1" dirty="0">
                <a:solidFill>
                  <a:schemeClr val="bg1"/>
                </a:solidFill>
              </a:rPr>
              <a:t>Nouveau PDA 2.0</a:t>
            </a:r>
            <a:br>
              <a:rPr lang="fr-FR" sz="1600" b="1" dirty="0">
                <a:solidFill>
                  <a:schemeClr val="bg1"/>
                </a:solidFill>
              </a:rPr>
            </a:br>
            <a:r>
              <a:rPr lang="fr-FR" sz="1200" dirty="0">
                <a:solidFill>
                  <a:schemeClr val="bg1"/>
                </a:solidFill>
              </a:rPr>
              <a:t>(</a:t>
            </a:r>
            <a:r>
              <a:rPr lang="fr-FR" sz="1200" dirty="0" err="1">
                <a:solidFill>
                  <a:schemeClr val="bg1"/>
                </a:solidFill>
              </a:rPr>
              <a:t>Phonak</a:t>
            </a:r>
            <a:r>
              <a:rPr lang="fr-FR" sz="1200" dirty="0">
                <a:solidFill>
                  <a:schemeClr val="bg1"/>
                </a:solidFill>
              </a:rPr>
              <a:t> Digital Adaptative – formule de présélection brevetée) </a:t>
            </a:r>
          </a:p>
        </p:txBody>
      </p:sp>
      <p:sp>
        <p:nvSpPr>
          <p:cNvPr id="12" name="Rectangle 11">
            <a:extLst>
              <a:ext uri="{FF2B5EF4-FFF2-40B4-BE49-F238E27FC236}">
                <a16:creationId xmlns:a16="http://schemas.microsoft.com/office/drawing/2014/main" id="{12893564-A928-4523-8978-F11A17E9C0EE}"/>
              </a:ext>
            </a:extLst>
          </p:cNvPr>
          <p:cNvSpPr/>
          <p:nvPr/>
        </p:nvSpPr>
        <p:spPr>
          <a:xfrm>
            <a:off x="802800" y="3538130"/>
            <a:ext cx="4816522" cy="2272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285750" indent="-285750">
              <a:lnSpc>
                <a:spcPts val="1900"/>
              </a:lnSpc>
              <a:spcAft>
                <a:spcPts val="800"/>
              </a:spcAft>
              <a:buClr>
                <a:schemeClr val="accent1"/>
              </a:buClr>
              <a:buFont typeface="Arial" panose="020B0604020202020204" pitchFamily="34" charset="0"/>
              <a:buChar char="•"/>
            </a:pPr>
            <a:r>
              <a:rPr lang="fr-FR" sz="1600" dirty="0">
                <a:solidFill>
                  <a:schemeClr val="tx2"/>
                </a:solidFill>
              </a:rPr>
              <a:t>Développé avec l’intelligence artificielle</a:t>
            </a:r>
          </a:p>
          <a:p>
            <a:pPr marL="285750" indent="-285750">
              <a:lnSpc>
                <a:spcPts val="1900"/>
              </a:lnSpc>
              <a:spcAft>
                <a:spcPts val="800"/>
              </a:spcAft>
              <a:buClr>
                <a:schemeClr val="accent1"/>
              </a:buClr>
              <a:buFont typeface="Arial" panose="020B0604020202020204" pitchFamily="34" charset="0"/>
              <a:buChar char="•"/>
            </a:pPr>
            <a:r>
              <a:rPr lang="fr-FR" sz="1600" dirty="0">
                <a:solidFill>
                  <a:schemeClr val="tx2"/>
                </a:solidFill>
              </a:rPr>
              <a:t>Orchestration parfaite des fonctions nouvelles et existantes pour un réglage personnalisé optimal</a:t>
            </a:r>
          </a:p>
          <a:p>
            <a:pPr marL="742950" lvl="1" indent="-285750">
              <a:lnSpc>
                <a:spcPts val="1900"/>
              </a:lnSpc>
              <a:spcAft>
                <a:spcPts val="400"/>
              </a:spcAft>
              <a:buClr>
                <a:schemeClr val="accent1"/>
              </a:buClr>
              <a:buFont typeface="Arial" panose="020B0604020202020204" pitchFamily="34" charset="0"/>
              <a:buChar char="•"/>
            </a:pPr>
            <a:r>
              <a:rPr lang="fr-FR" sz="1400" dirty="0">
                <a:solidFill>
                  <a:schemeClr val="tx2"/>
                </a:solidFill>
              </a:rPr>
              <a:t>Nouveau </a:t>
            </a:r>
            <a:r>
              <a:rPr lang="fr-FR" sz="1400" dirty="0" err="1">
                <a:solidFill>
                  <a:schemeClr val="tx2"/>
                </a:solidFill>
              </a:rPr>
              <a:t>réhausseur</a:t>
            </a:r>
            <a:r>
              <a:rPr lang="fr-FR" sz="1400" dirty="0">
                <a:solidFill>
                  <a:schemeClr val="tx2"/>
                </a:solidFill>
              </a:rPr>
              <a:t> de parole</a:t>
            </a:r>
          </a:p>
          <a:p>
            <a:pPr marL="742950" lvl="1" indent="-285750">
              <a:lnSpc>
                <a:spcPts val="1900"/>
              </a:lnSpc>
              <a:spcAft>
                <a:spcPts val="400"/>
              </a:spcAft>
              <a:buClr>
                <a:schemeClr val="accent1"/>
              </a:buClr>
              <a:buFont typeface="Arial" panose="020B0604020202020204" pitchFamily="34" charset="0"/>
              <a:buChar char="•"/>
            </a:pPr>
            <a:r>
              <a:rPr lang="fr-FR" sz="1400" dirty="0">
                <a:solidFill>
                  <a:schemeClr val="tx2"/>
                </a:solidFill>
              </a:rPr>
              <a:t>Nouvelle suppression dynamique du bruit</a:t>
            </a:r>
          </a:p>
          <a:p>
            <a:pPr marL="742950" lvl="1" indent="-285750">
              <a:lnSpc>
                <a:spcPts val="1900"/>
              </a:lnSpc>
              <a:spcAft>
                <a:spcPts val="400"/>
              </a:spcAft>
              <a:buClr>
                <a:schemeClr val="accent1"/>
              </a:buClr>
              <a:buFont typeface="Arial" panose="020B0604020202020204" pitchFamily="34" charset="0"/>
              <a:buChar char="•"/>
            </a:pPr>
            <a:r>
              <a:rPr lang="fr-FR" sz="1400" dirty="0">
                <a:solidFill>
                  <a:schemeClr val="tx2"/>
                </a:solidFill>
              </a:rPr>
              <a:t>Nouvelle directivité avec capteur de mouvements</a:t>
            </a:r>
          </a:p>
        </p:txBody>
      </p:sp>
      <p:sp>
        <p:nvSpPr>
          <p:cNvPr id="13" name="Rectangle 12">
            <a:extLst>
              <a:ext uri="{FF2B5EF4-FFF2-40B4-BE49-F238E27FC236}">
                <a16:creationId xmlns:a16="http://schemas.microsoft.com/office/drawing/2014/main" id="{12893564-A928-4523-8978-F11A17E9C0EE}"/>
              </a:ext>
            </a:extLst>
          </p:cNvPr>
          <p:cNvSpPr/>
          <p:nvPr/>
        </p:nvSpPr>
        <p:spPr>
          <a:xfrm>
            <a:off x="802800" y="2713729"/>
            <a:ext cx="4816523" cy="824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bIns="108000" rtlCol="0" anchor="ctr"/>
          <a:lstStyle/>
          <a:p>
            <a:r>
              <a:rPr lang="fr-FR" sz="2000" b="1">
                <a:solidFill>
                  <a:schemeClr val="bg1"/>
                </a:solidFill>
              </a:rPr>
              <a:t>Nouvel AutoSense OS</a:t>
            </a:r>
            <a:r>
              <a:rPr lang="fr-FR" sz="2000" b="1" baseline="30000">
                <a:solidFill>
                  <a:schemeClr val="bg1"/>
                </a:solidFill>
              </a:rPr>
              <a:t>TM</a:t>
            </a:r>
            <a:r>
              <a:rPr lang="fr-FR" sz="2000" b="1">
                <a:solidFill>
                  <a:schemeClr val="bg1"/>
                </a:solidFill>
              </a:rPr>
              <a:t> 4.0</a:t>
            </a:r>
          </a:p>
          <a:p>
            <a:r>
              <a:rPr lang="fr-FR" sz="1200">
                <a:solidFill>
                  <a:schemeClr val="bg1"/>
                </a:solidFill>
              </a:rPr>
              <a:t>(Système d’exploitation)</a:t>
            </a:r>
          </a:p>
        </p:txBody>
      </p:sp>
      <p:grpSp>
        <p:nvGrpSpPr>
          <p:cNvPr id="14" name="Group 13">
            <a:extLst>
              <a:ext uri="{FF2B5EF4-FFF2-40B4-BE49-F238E27FC236}">
                <a16:creationId xmlns:a16="http://schemas.microsoft.com/office/drawing/2014/main" id="{AFC1EFBD-6A1A-40D4-824C-D5538A3BC9F3}"/>
              </a:ext>
            </a:extLst>
          </p:cNvPr>
          <p:cNvGrpSpPr>
            <a:grpSpLocks noChangeAspect="1"/>
          </p:cNvGrpSpPr>
          <p:nvPr/>
        </p:nvGrpSpPr>
        <p:grpSpPr>
          <a:xfrm>
            <a:off x="2505303" y="1484543"/>
            <a:ext cx="1030377" cy="1030379"/>
            <a:chOff x="1198033" y="1941227"/>
            <a:chExt cx="1642534" cy="1642535"/>
          </a:xfrm>
        </p:grpSpPr>
        <p:sp>
          <p:nvSpPr>
            <p:cNvPr id="15" name="Oval 14">
              <a:extLst>
                <a:ext uri="{FF2B5EF4-FFF2-40B4-BE49-F238E27FC236}">
                  <a16:creationId xmlns:a16="http://schemas.microsoft.com/office/drawing/2014/main" id="{09D53242-299E-473E-B79E-E195EF195DF9}"/>
                </a:ext>
              </a:extLst>
            </p:cNvPr>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6AF1C404-844B-48A5-8738-663BEA0BFF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8033" y="1941227"/>
              <a:ext cx="1642534" cy="1642532"/>
            </a:xfrm>
            <a:prstGeom prst="rect">
              <a:avLst/>
            </a:prstGeom>
          </p:spPr>
        </p:pic>
      </p:grpSp>
      <p:grpSp>
        <p:nvGrpSpPr>
          <p:cNvPr id="17" name="Group 16"/>
          <p:cNvGrpSpPr/>
          <p:nvPr/>
        </p:nvGrpSpPr>
        <p:grpSpPr>
          <a:xfrm>
            <a:off x="8344666" y="1527905"/>
            <a:ext cx="967967" cy="967970"/>
            <a:chOff x="1198033" y="1941227"/>
            <a:chExt cx="1642534" cy="1642535"/>
          </a:xfrm>
        </p:grpSpPr>
        <p:sp>
          <p:nvSpPr>
            <p:cNvPr id="18" name="Oval 17"/>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400">
                <a:solidFill>
                  <a:srgbClr val="FFFFFF"/>
                </a:solidFill>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8754" y="1941227"/>
              <a:ext cx="1641090" cy="1642534"/>
            </a:xfrm>
            <a:prstGeom prst="rect">
              <a:avLst/>
            </a:prstGeom>
          </p:spPr>
        </p:pic>
      </p:grpSp>
      <p:sp>
        <p:nvSpPr>
          <p:cNvPr id="20" name="Rectangle 19">
            <a:extLst>
              <a:ext uri="{FF2B5EF4-FFF2-40B4-BE49-F238E27FC236}">
                <a16:creationId xmlns:a16="http://schemas.microsoft.com/office/drawing/2014/main" id="{94A85233-DD3A-4F62-A1AF-CCAEEC1F25D1}"/>
              </a:ext>
            </a:extLst>
          </p:cNvPr>
          <p:cNvSpPr/>
          <p:nvPr/>
        </p:nvSpPr>
        <p:spPr>
          <a:xfrm>
            <a:off x="439300" y="5960440"/>
            <a:ext cx="11206600" cy="338554"/>
          </a:xfrm>
          <a:prstGeom prst="rect">
            <a:avLst/>
          </a:prstGeom>
        </p:spPr>
        <p:txBody>
          <a:bodyPr wrap="square">
            <a:spAutoFit/>
          </a:bodyPr>
          <a:lstStyle/>
          <a:p>
            <a:pPr marL="228600" indent="-228600">
              <a:buFont typeface="+mj-lt"/>
              <a:buAutoNum type="arabicPeriod"/>
            </a:pPr>
            <a:r>
              <a:rPr lang="fr-FR" sz="800" dirty="0">
                <a:solidFill>
                  <a:schemeClr val="accent3"/>
                </a:solidFill>
              </a:rPr>
              <a:t>Wright, A. (2020), Adaptive Phonak Digital 2.0 - Next-</a:t>
            </a:r>
            <a:r>
              <a:rPr lang="fr-FR" sz="800" dirty="0" err="1">
                <a:solidFill>
                  <a:schemeClr val="accent3"/>
                </a:solidFill>
              </a:rPr>
              <a:t>level</a:t>
            </a:r>
            <a:r>
              <a:rPr lang="fr-FR" sz="800" dirty="0">
                <a:solidFill>
                  <a:schemeClr val="accent3"/>
                </a:solidFill>
              </a:rPr>
              <a:t> </a:t>
            </a:r>
            <a:r>
              <a:rPr lang="fr-FR" sz="800" dirty="0" err="1">
                <a:solidFill>
                  <a:schemeClr val="accent3"/>
                </a:solidFill>
              </a:rPr>
              <a:t>fitting</a:t>
            </a:r>
            <a:r>
              <a:rPr lang="fr-FR" sz="800" dirty="0">
                <a:solidFill>
                  <a:schemeClr val="accent3"/>
                </a:solidFill>
              </a:rPr>
              <a:t> formula </a:t>
            </a:r>
            <a:r>
              <a:rPr lang="fr-FR" sz="800" dirty="0" err="1">
                <a:solidFill>
                  <a:schemeClr val="accent3"/>
                </a:solidFill>
              </a:rPr>
              <a:t>with</a:t>
            </a:r>
            <a:r>
              <a:rPr lang="fr-FR" sz="800" dirty="0">
                <a:solidFill>
                  <a:schemeClr val="accent3"/>
                </a:solidFill>
              </a:rPr>
              <a:t> adaptive compression for </a:t>
            </a:r>
            <a:r>
              <a:rPr lang="fr-FR" sz="800" dirty="0" err="1">
                <a:solidFill>
                  <a:schemeClr val="accent3"/>
                </a:solidFill>
              </a:rPr>
              <a:t>reduced</a:t>
            </a:r>
            <a:r>
              <a:rPr lang="fr-FR" sz="800" dirty="0">
                <a:solidFill>
                  <a:schemeClr val="accent3"/>
                </a:solidFill>
              </a:rPr>
              <a:t> </a:t>
            </a:r>
            <a:r>
              <a:rPr lang="fr-FR" sz="800" dirty="0" err="1">
                <a:solidFill>
                  <a:schemeClr val="accent3"/>
                </a:solidFill>
              </a:rPr>
              <a:t>listening</a:t>
            </a:r>
            <a:r>
              <a:rPr lang="fr-FR" sz="800" dirty="0">
                <a:solidFill>
                  <a:schemeClr val="accent3"/>
                </a:solidFill>
              </a:rPr>
              <a:t> effort, Phonak Field </a:t>
            </a:r>
            <a:r>
              <a:rPr lang="fr-FR" sz="800" dirty="0" err="1">
                <a:solidFill>
                  <a:schemeClr val="accent3"/>
                </a:solidFill>
              </a:rPr>
              <a:t>Study</a:t>
            </a:r>
            <a:r>
              <a:rPr lang="fr-FR" sz="800" dirty="0">
                <a:solidFill>
                  <a:schemeClr val="accent3"/>
                </a:solidFill>
              </a:rPr>
              <a:t> News, disponible sur www.phonakpro.com/evidence, publié le 19 août 2020.</a:t>
            </a:r>
          </a:p>
          <a:p>
            <a:pPr marL="228600" indent="-228600">
              <a:buFont typeface="+mj-lt"/>
              <a:buAutoNum type="arabicPeriod"/>
            </a:pPr>
            <a:r>
              <a:rPr lang="fr-FR" sz="800" dirty="0" err="1">
                <a:solidFill>
                  <a:schemeClr val="accent3"/>
                </a:solidFill>
              </a:rPr>
              <a:t>Hassager</a:t>
            </a:r>
            <a:r>
              <a:rPr lang="fr-FR" sz="800" dirty="0">
                <a:solidFill>
                  <a:schemeClr val="accent3"/>
                </a:solidFill>
              </a:rPr>
              <a:t>, H. G., </a:t>
            </a:r>
            <a:r>
              <a:rPr lang="fr-FR" sz="800" dirty="0" err="1">
                <a:solidFill>
                  <a:schemeClr val="accent3"/>
                </a:solidFill>
              </a:rPr>
              <a:t>Wiinberg</a:t>
            </a:r>
            <a:r>
              <a:rPr lang="fr-FR" sz="800" dirty="0">
                <a:solidFill>
                  <a:schemeClr val="accent3"/>
                </a:solidFill>
              </a:rPr>
              <a:t>, A. et </a:t>
            </a:r>
            <a:r>
              <a:rPr lang="fr-FR" sz="800" dirty="0" err="1">
                <a:solidFill>
                  <a:schemeClr val="accent3"/>
                </a:solidFill>
              </a:rPr>
              <a:t>Dau</a:t>
            </a:r>
            <a:r>
              <a:rPr lang="fr-FR" sz="800" dirty="0">
                <a:solidFill>
                  <a:schemeClr val="accent3"/>
                </a:solidFill>
              </a:rPr>
              <a:t>, T. (2017). « </a:t>
            </a:r>
            <a:r>
              <a:rPr lang="fr-FR" sz="800" dirty="0" err="1">
                <a:solidFill>
                  <a:schemeClr val="accent3"/>
                </a:solidFill>
              </a:rPr>
              <a:t>Effects</a:t>
            </a:r>
            <a:r>
              <a:rPr lang="fr-FR" sz="800" dirty="0">
                <a:solidFill>
                  <a:schemeClr val="accent3"/>
                </a:solidFill>
              </a:rPr>
              <a:t> of </a:t>
            </a:r>
            <a:r>
              <a:rPr lang="fr-FR" sz="800" dirty="0" err="1">
                <a:solidFill>
                  <a:schemeClr val="accent3"/>
                </a:solidFill>
              </a:rPr>
              <a:t>hearing-aid</a:t>
            </a:r>
            <a:r>
              <a:rPr lang="fr-FR" sz="800" dirty="0">
                <a:solidFill>
                  <a:schemeClr val="accent3"/>
                </a:solidFill>
              </a:rPr>
              <a:t> </a:t>
            </a:r>
            <a:r>
              <a:rPr lang="fr-FR" sz="800" dirty="0" err="1">
                <a:solidFill>
                  <a:schemeClr val="accent3"/>
                </a:solidFill>
              </a:rPr>
              <a:t>dynamic</a:t>
            </a:r>
            <a:r>
              <a:rPr lang="fr-FR" sz="800" dirty="0">
                <a:solidFill>
                  <a:schemeClr val="accent3"/>
                </a:solidFill>
              </a:rPr>
              <a:t> range compression on spatial perception in a </a:t>
            </a:r>
            <a:r>
              <a:rPr lang="fr-FR" sz="800" dirty="0" err="1">
                <a:solidFill>
                  <a:schemeClr val="accent3"/>
                </a:solidFill>
              </a:rPr>
              <a:t>reverberant</a:t>
            </a:r>
            <a:r>
              <a:rPr lang="fr-FR" sz="800" dirty="0">
                <a:solidFill>
                  <a:schemeClr val="accent3"/>
                </a:solidFill>
              </a:rPr>
              <a:t> </a:t>
            </a:r>
            <a:r>
              <a:rPr lang="fr-FR" sz="800" dirty="0" err="1">
                <a:solidFill>
                  <a:schemeClr val="accent3"/>
                </a:solidFill>
              </a:rPr>
              <a:t>environment</a:t>
            </a:r>
            <a:r>
              <a:rPr lang="fr-FR" sz="800" dirty="0">
                <a:solidFill>
                  <a:schemeClr val="accent3"/>
                </a:solidFill>
              </a:rPr>
              <a:t>, » J. </a:t>
            </a:r>
            <a:r>
              <a:rPr lang="fr-FR" sz="800" dirty="0" err="1">
                <a:solidFill>
                  <a:schemeClr val="accent3"/>
                </a:solidFill>
              </a:rPr>
              <a:t>Acoust</a:t>
            </a:r>
            <a:r>
              <a:rPr lang="fr-FR" sz="800" dirty="0">
                <a:solidFill>
                  <a:schemeClr val="accent3"/>
                </a:solidFill>
              </a:rPr>
              <a:t>. Soc. Am. 141, 2556 -2568.</a:t>
            </a:r>
          </a:p>
        </p:txBody>
      </p:sp>
      <p:sp>
        <p:nvSpPr>
          <p:cNvPr id="3" name="Titre 2">
            <a:extLst>
              <a:ext uri="{FF2B5EF4-FFF2-40B4-BE49-F238E27FC236}">
                <a16:creationId xmlns:a16="http://schemas.microsoft.com/office/drawing/2014/main" id="{ADF36210-7D4C-4504-8372-D60FB01E6589}"/>
              </a:ext>
            </a:extLst>
          </p:cNvPr>
          <p:cNvSpPr>
            <a:spLocks noGrp="1"/>
          </p:cNvSpPr>
          <p:nvPr>
            <p:ph type="title"/>
          </p:nvPr>
        </p:nvSpPr>
        <p:spPr/>
        <p:txBody>
          <a:bodyPr/>
          <a:lstStyle/>
          <a:p>
            <a:r>
              <a:rPr lang="fr-FR" dirty="0"/>
              <a:t>Qualité sonore inégalée : nouveau traitement </a:t>
            </a:r>
          </a:p>
        </p:txBody>
      </p:sp>
    </p:spTree>
    <p:extLst>
      <p:ext uri="{BB962C8B-B14F-4D97-AF65-F5344CB8AC3E}">
        <p14:creationId xmlns:p14="http://schemas.microsoft.com/office/powerpoint/2010/main" val="175301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63" presetClass="path" presetSubtype="0" accel="50000" decel="50000" fill="hold" nodeType="withEffect">
                                  <p:stCondLst>
                                    <p:cond delay="0"/>
                                  </p:stCondLst>
                                  <p:childTnLst>
                                    <p:animMotion origin="layout" path="M -1.45833E-6 -0.03148 L -1.45833E-6 -4.44444E-6 " pathEditMode="relative" rAng="0" ptsTypes="AA">
                                      <p:cBhvr>
                                        <p:cTn id="9" dur="500" fill="hold"/>
                                        <p:tgtEl>
                                          <p:spTgt spid="14"/>
                                        </p:tgtEl>
                                        <p:attrNameLst>
                                          <p:attrName>ppt_x</p:attrName>
                                          <p:attrName>ppt_y</p:attrName>
                                        </p:attrNameLst>
                                      </p:cBhvr>
                                      <p:rCtr x="0" y="1574"/>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63" presetClass="path" presetSubtype="0" accel="50000" decel="50000" fill="hold" grpId="1" nodeType="withEffect">
                                  <p:stCondLst>
                                    <p:cond delay="0"/>
                                  </p:stCondLst>
                                  <p:childTnLst>
                                    <p:animMotion origin="layout" path="M -1.45833E-6 -0.03148 L -1.45833E-6 1.48148E-6 " pathEditMode="relative" rAng="0" ptsTypes="AA">
                                      <p:cBhvr>
                                        <p:cTn id="15" dur="500" fill="hold"/>
                                        <p:tgtEl>
                                          <p:spTgt spid="13"/>
                                        </p:tgtEl>
                                        <p:attrNameLst>
                                          <p:attrName>ppt_x</p:attrName>
                                          <p:attrName>ppt_y</p:attrName>
                                        </p:attrNameLst>
                                      </p:cBhvr>
                                      <p:rCtr x="0" y="1574"/>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63" presetClass="path" presetSubtype="0" accel="50000" decel="50000" fill="hold" grpId="1" nodeType="withEffect">
                                  <p:stCondLst>
                                    <p:cond delay="0"/>
                                  </p:stCondLst>
                                  <p:childTnLst>
                                    <p:animMotion origin="layout" path="M -1.45833E-6 -0.03148 L -1.45833E-6 -7.40741E-7 " pathEditMode="relative" rAng="0" ptsTypes="AA">
                                      <p:cBhvr>
                                        <p:cTn id="21" dur="500" fill="hold"/>
                                        <p:tgtEl>
                                          <p:spTgt spid="12"/>
                                        </p:tgtEl>
                                        <p:attrNameLst>
                                          <p:attrName>ppt_x</p:attrName>
                                          <p:attrName>ppt_y</p:attrName>
                                        </p:attrNameLst>
                                      </p:cBhvr>
                                      <p:rCtr x="0" y="1574"/>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63" presetClass="path" presetSubtype="0" accel="50000" decel="50000" fill="hold" nodeType="withEffect">
                                  <p:stCondLst>
                                    <p:cond delay="0"/>
                                  </p:stCondLst>
                                  <p:childTnLst>
                                    <p:animMotion origin="layout" path="M -1.875E-6 -0.03148 L -1.875E-6 -4.44444E-6 " pathEditMode="relative" rAng="0" ptsTypes="AA">
                                      <p:cBhvr>
                                        <p:cTn id="28" dur="500" fill="hold"/>
                                        <p:tgtEl>
                                          <p:spTgt spid="17"/>
                                        </p:tgtEl>
                                        <p:attrNameLst>
                                          <p:attrName>ppt_x</p:attrName>
                                          <p:attrName>ppt_y</p:attrName>
                                        </p:attrNameLst>
                                      </p:cBhvr>
                                      <p:rCtr x="0" y="1574"/>
                                    </p:animMotion>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63" presetClass="path" presetSubtype="0" accel="50000" decel="50000" fill="hold" grpId="1" nodeType="withEffect">
                                  <p:stCondLst>
                                    <p:cond delay="0"/>
                                  </p:stCondLst>
                                  <p:childTnLst>
                                    <p:animMotion origin="layout" path="M -2.08333E-6 -0.03148 L -2.08333E-6 1.48148E-6 " pathEditMode="relative" rAng="0" ptsTypes="AA">
                                      <p:cBhvr>
                                        <p:cTn id="34" dur="500" fill="hold"/>
                                        <p:tgtEl>
                                          <p:spTgt spid="11"/>
                                        </p:tgtEl>
                                        <p:attrNameLst>
                                          <p:attrName>ppt_x</p:attrName>
                                          <p:attrName>ppt_y</p:attrName>
                                        </p:attrNameLst>
                                      </p:cBhvr>
                                      <p:rCtr x="0" y="1574"/>
                                    </p:animMotion>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63" presetClass="path" presetSubtype="0" accel="50000" decel="50000" fill="hold" grpId="1" nodeType="withEffect">
                                  <p:stCondLst>
                                    <p:cond delay="0"/>
                                  </p:stCondLst>
                                  <p:childTnLst>
                                    <p:animMotion origin="layout" path="M -2.08333E-6 -0.03148 L -2.08333E-6 -7.40741E-7 " pathEditMode="relative" rAng="0" ptsTypes="AA">
                                      <p:cBhvr>
                                        <p:cTn id="40" dur="500" fill="hold"/>
                                        <p:tgtEl>
                                          <p:spTgt spid="10"/>
                                        </p:tgtEl>
                                        <p:attrNameLst>
                                          <p:attrName>ppt_x</p:attrName>
                                          <p:attrName>ppt_y</p:attrName>
                                        </p:attrNameLst>
                                      </p:cBhvr>
                                      <p:rCtr x="0"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DDA3-A08A-47AD-BCD0-7C557F77DF19}"/>
              </a:ext>
            </a:extLst>
          </p:cNvPr>
          <p:cNvSpPr>
            <a:spLocks noGrp="1"/>
          </p:cNvSpPr>
          <p:nvPr>
            <p:ph type="title"/>
          </p:nvPr>
        </p:nvSpPr>
        <p:spPr/>
        <p:txBody>
          <a:bodyPr/>
          <a:lstStyle/>
          <a:p>
            <a:r>
              <a:rPr lang="fr-FR"/>
              <a:t>Qualité sonore inégalée : nouvelles fonctions</a:t>
            </a:r>
          </a:p>
        </p:txBody>
      </p:sp>
      <p:sp>
        <p:nvSpPr>
          <p:cNvPr id="9" name="Rectangle 8">
            <a:extLst>
              <a:ext uri="{FF2B5EF4-FFF2-40B4-BE49-F238E27FC236}">
                <a16:creationId xmlns:a16="http://schemas.microsoft.com/office/drawing/2014/main" id="{12893564-A928-4523-8978-F11A17E9C0EE}"/>
              </a:ext>
            </a:extLst>
          </p:cNvPr>
          <p:cNvSpPr/>
          <p:nvPr/>
        </p:nvSpPr>
        <p:spPr>
          <a:xfrm>
            <a:off x="541527" y="1652600"/>
            <a:ext cx="5410011" cy="4557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5B18EB3-7249-40A6-B554-3D5D37F597A6}"/>
              </a:ext>
            </a:extLst>
          </p:cNvPr>
          <p:cNvSpPr txBox="1">
            <a:spLocks/>
          </p:cNvSpPr>
          <p:nvPr/>
        </p:nvSpPr>
        <p:spPr>
          <a:xfrm>
            <a:off x="2152473" y="2138530"/>
            <a:ext cx="4518968" cy="344369"/>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b="1" dirty="0">
                <a:solidFill>
                  <a:srgbClr val="8ABE03"/>
                </a:solidFill>
              </a:rPr>
              <a:t>Nouveau </a:t>
            </a:r>
            <a:r>
              <a:rPr lang="fr-FR" b="1" dirty="0" err="1">
                <a:solidFill>
                  <a:srgbClr val="8ABE03"/>
                </a:solidFill>
              </a:rPr>
              <a:t>réhausseur</a:t>
            </a:r>
            <a:r>
              <a:rPr lang="fr-FR" b="1" dirty="0">
                <a:solidFill>
                  <a:srgbClr val="8ABE03"/>
                </a:solidFill>
              </a:rPr>
              <a:t> de parole</a:t>
            </a:r>
          </a:p>
          <a:p>
            <a:pPr marL="0" lvl="0" indent="0" defTabSz="457200">
              <a:spcBef>
                <a:spcPts val="0"/>
              </a:spcBef>
              <a:buClrTx/>
              <a:buNone/>
            </a:pPr>
            <a:r>
              <a:rPr lang="fr-FR" sz="1800" dirty="0">
                <a:solidFill>
                  <a:schemeClr val="tx2"/>
                </a:solidFill>
              </a:rPr>
              <a:t>pour les environnements calmes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16263" t="1207" r="709" b="29417"/>
          <a:stretch/>
        </p:blipFill>
        <p:spPr>
          <a:xfrm>
            <a:off x="6240463" y="1638301"/>
            <a:ext cx="5418137" cy="4572000"/>
          </a:xfrm>
          <a:prstGeom prst="rect">
            <a:avLst/>
          </a:prstGeom>
        </p:spPr>
      </p:pic>
      <p:grpSp>
        <p:nvGrpSpPr>
          <p:cNvPr id="13" name="Group 12"/>
          <p:cNvGrpSpPr/>
          <p:nvPr/>
        </p:nvGrpSpPr>
        <p:grpSpPr>
          <a:xfrm>
            <a:off x="857345" y="1926049"/>
            <a:ext cx="1012167" cy="1012612"/>
            <a:chOff x="1194441" y="1937637"/>
            <a:chExt cx="1649646" cy="1650369"/>
          </a:xfrm>
        </p:grpSpPr>
        <p:sp>
          <p:nvSpPr>
            <p:cNvPr id="14" name="Oval 13"/>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4441" y="1937637"/>
              <a:ext cx="1649646" cy="1650369"/>
            </a:xfrm>
            <a:prstGeom prst="rect">
              <a:avLst/>
            </a:prstGeom>
          </p:spPr>
        </p:pic>
      </p:grpSp>
      <p:grpSp>
        <p:nvGrpSpPr>
          <p:cNvPr id="16" name="Group 15"/>
          <p:cNvGrpSpPr/>
          <p:nvPr/>
        </p:nvGrpSpPr>
        <p:grpSpPr>
          <a:xfrm>
            <a:off x="757882" y="3289581"/>
            <a:ext cx="4766618" cy="2943702"/>
            <a:chOff x="757882" y="3289581"/>
            <a:chExt cx="4766618" cy="2943702"/>
          </a:xfrm>
        </p:grpSpPr>
        <p:sp>
          <p:nvSpPr>
            <p:cNvPr id="17" name="Rectangle 16">
              <a:extLst>
                <a:ext uri="{FF2B5EF4-FFF2-40B4-BE49-F238E27FC236}">
                  <a16:creationId xmlns:a16="http://schemas.microsoft.com/office/drawing/2014/main" id="{1DFB4CCA-F505-4980-8672-9BF90F07719A}"/>
                </a:ext>
              </a:extLst>
            </p:cNvPr>
            <p:cNvSpPr/>
            <p:nvPr/>
          </p:nvSpPr>
          <p:spPr>
            <a:xfrm>
              <a:off x="757882" y="3289581"/>
              <a:ext cx="1559859" cy="30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accent1"/>
                  </a:solidFill>
                </a:rPr>
                <a:t>Défi</a:t>
              </a:r>
            </a:p>
          </p:txBody>
        </p:sp>
        <p:sp>
          <p:nvSpPr>
            <p:cNvPr id="18" name="TextBox 17">
              <a:extLst>
                <a:ext uri="{FF2B5EF4-FFF2-40B4-BE49-F238E27FC236}">
                  <a16:creationId xmlns:a16="http://schemas.microsoft.com/office/drawing/2014/main" id="{62E96CE2-96E7-464D-A4D6-4071D2BDC53B}"/>
                </a:ext>
              </a:extLst>
            </p:cNvPr>
            <p:cNvSpPr txBox="1"/>
            <p:nvPr/>
          </p:nvSpPr>
          <p:spPr>
            <a:xfrm>
              <a:off x="862903" y="3717411"/>
              <a:ext cx="4424034" cy="862290"/>
            </a:xfrm>
            <a:prstGeom prst="rect">
              <a:avLst/>
            </a:prstGeom>
            <a:noFill/>
          </p:spPr>
          <p:txBody>
            <a:bodyPr wrap="square" lIns="0" tIns="0" rIns="0" bIns="0" rtlCol="0">
              <a:noAutofit/>
            </a:bodyPr>
            <a:lstStyle/>
            <a:p>
              <a:r>
                <a:rPr lang="fr-FR" sz="1400">
                  <a:solidFill>
                    <a:srgbClr val="000000"/>
                  </a:solidFill>
                </a:rPr>
                <a:t>Être capable d’entendre la famille et les amis dans des situations calmes </a:t>
              </a:r>
            </a:p>
            <a:p>
              <a:endParaRPr lang="en-AU" sz="1400" dirty="0">
                <a:solidFill>
                  <a:srgbClr val="000000"/>
                </a:solidFill>
              </a:endParaRPr>
            </a:p>
          </p:txBody>
        </p:sp>
        <p:sp>
          <p:nvSpPr>
            <p:cNvPr id="19" name="Rectangle 18">
              <a:extLst>
                <a:ext uri="{FF2B5EF4-FFF2-40B4-BE49-F238E27FC236}">
                  <a16:creationId xmlns:a16="http://schemas.microsoft.com/office/drawing/2014/main" id="{11F0CE33-763B-4AF9-A38C-36372FE62F8D}"/>
                </a:ext>
              </a:extLst>
            </p:cNvPr>
            <p:cNvSpPr/>
            <p:nvPr/>
          </p:nvSpPr>
          <p:spPr>
            <a:xfrm>
              <a:off x="757882" y="4718423"/>
              <a:ext cx="1559859" cy="27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accent1"/>
                  </a:solidFill>
                </a:rPr>
                <a:t>Solution</a:t>
              </a:r>
            </a:p>
          </p:txBody>
        </p:sp>
        <p:sp>
          <p:nvSpPr>
            <p:cNvPr id="20" name="TextBox 19">
              <a:extLst>
                <a:ext uri="{FF2B5EF4-FFF2-40B4-BE49-F238E27FC236}">
                  <a16:creationId xmlns:a16="http://schemas.microsoft.com/office/drawing/2014/main" id="{775F0D91-2410-47AF-B21E-877228A52689}"/>
                </a:ext>
              </a:extLst>
            </p:cNvPr>
            <p:cNvSpPr txBox="1"/>
            <p:nvPr/>
          </p:nvSpPr>
          <p:spPr>
            <a:xfrm>
              <a:off x="871866" y="5171072"/>
              <a:ext cx="4424034" cy="1062211"/>
            </a:xfrm>
            <a:prstGeom prst="rect">
              <a:avLst/>
            </a:prstGeom>
            <a:noFill/>
          </p:spPr>
          <p:txBody>
            <a:bodyPr wrap="square" lIns="0" tIns="0" rIns="0" bIns="0" rtlCol="0">
              <a:noAutofit/>
            </a:bodyPr>
            <a:lstStyle/>
            <a:p>
              <a:r>
                <a:rPr lang="fr-FR" sz="1400">
                  <a:solidFill>
                    <a:srgbClr val="000000"/>
                  </a:solidFill>
                </a:rPr>
                <a:t>Fonction adaptative conçue pour améliorer les crêtes d’un signal vocal dans le cadre de situations calmes</a:t>
              </a:r>
            </a:p>
            <a:p>
              <a:endParaRPr lang="en-AU" sz="1400" dirty="0">
                <a:solidFill>
                  <a:srgbClr val="000000"/>
                </a:solidFill>
              </a:endParaRPr>
            </a:p>
            <a:p>
              <a:endParaRPr lang="en-AU" altLang="de-DE" sz="1400" dirty="0">
                <a:solidFill>
                  <a:srgbClr val="000000"/>
                </a:solidFill>
              </a:endParaRPr>
            </a:p>
            <a:p>
              <a:endParaRPr lang="en-AU" altLang="de-DE" sz="1400" dirty="0">
                <a:solidFill>
                  <a:srgbClr val="000000"/>
                </a:solidFill>
              </a:endParaRPr>
            </a:p>
            <a:p>
              <a:endParaRPr lang="en-AU" sz="1400" dirty="0">
                <a:solidFill>
                  <a:srgbClr val="000000"/>
                </a:solidFill>
              </a:endParaRPr>
            </a:p>
          </p:txBody>
        </p:sp>
        <p:cxnSp>
          <p:nvCxnSpPr>
            <p:cNvPr id="21" name="Straight Connector 20"/>
            <p:cNvCxnSpPr/>
            <p:nvPr/>
          </p:nvCxnSpPr>
          <p:spPr>
            <a:xfrm>
              <a:off x="871866" y="4579701"/>
              <a:ext cx="465263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246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accel="50000" decel="50000" fill="hold" grpId="1" nodeType="withEffect">
                                  <p:stCondLst>
                                    <p:cond delay="0"/>
                                  </p:stCondLst>
                                  <p:childTnLst>
                                    <p:animMotion origin="layout" path="M 3.95833E-6 -0.03148 L 3.95833E-6 1.85185E-6 " pathEditMode="relative" rAng="0" ptsTypes="AA">
                                      <p:cBhvr>
                                        <p:cTn id="9" dur="500" fill="hold"/>
                                        <p:tgtEl>
                                          <p:spTgt spid="9"/>
                                        </p:tgtEl>
                                        <p:attrNameLst>
                                          <p:attrName>ppt_x</p:attrName>
                                          <p:attrName>ppt_y</p:attrName>
                                        </p:attrNameLst>
                                      </p:cBhvr>
                                      <p:rCtr x="0" y="1574"/>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63" presetClass="path" presetSubtype="0" accel="50000" decel="50000" fill="hold" nodeType="withEffect">
                                  <p:stCondLst>
                                    <p:cond delay="0"/>
                                  </p:stCondLst>
                                  <p:childTnLst>
                                    <p:animMotion origin="layout" path="M 1.04167E-6 -0.03148 L 1.04167E-6 3.7037E-7 " pathEditMode="relative" rAng="0" ptsTypes="AA">
                                      <p:cBhvr>
                                        <p:cTn id="15" dur="500" fill="hold"/>
                                        <p:tgtEl>
                                          <p:spTgt spid="13"/>
                                        </p:tgtEl>
                                        <p:attrNameLst>
                                          <p:attrName>ppt_x</p:attrName>
                                          <p:attrName>ppt_y</p:attrName>
                                        </p:attrNameLst>
                                      </p:cBhvr>
                                      <p:rCtr x="0" y="1574"/>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63" presetClass="path" presetSubtype="0" accel="50000" decel="50000" fill="hold" grpId="1" nodeType="withEffect">
                                  <p:stCondLst>
                                    <p:cond delay="0"/>
                                  </p:stCondLst>
                                  <p:childTnLst>
                                    <p:animMotion origin="layout" path="M 1.04167E-6 -0.03148 L 1.04167E-6 3.7037E-7 " pathEditMode="relative" rAng="0" ptsTypes="AA">
                                      <p:cBhvr>
                                        <p:cTn id="21" dur="500" fill="hold"/>
                                        <p:tgtEl>
                                          <p:spTgt spid="10"/>
                                        </p:tgtEl>
                                        <p:attrNameLst>
                                          <p:attrName>ppt_x</p:attrName>
                                          <p:attrName>ppt_y</p:attrName>
                                        </p:attrNameLst>
                                      </p:cBhvr>
                                      <p:rCtr x="0" y="1574"/>
                                    </p:animMotion>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DDA3-A08A-47AD-BCD0-7C557F77DF19}"/>
              </a:ext>
            </a:extLst>
          </p:cNvPr>
          <p:cNvSpPr>
            <a:spLocks noGrp="1"/>
          </p:cNvSpPr>
          <p:nvPr>
            <p:ph type="title"/>
          </p:nvPr>
        </p:nvSpPr>
        <p:spPr/>
        <p:txBody>
          <a:bodyPr/>
          <a:lstStyle/>
          <a:p>
            <a:r>
              <a:rPr lang="fr-FR" dirty="0"/>
              <a:t>Qualité sonore inégalée : nouvelles fonctions</a:t>
            </a:r>
          </a:p>
        </p:txBody>
      </p:sp>
      <p:sp>
        <p:nvSpPr>
          <p:cNvPr id="22" name="Rectangle 21">
            <a:extLst>
              <a:ext uri="{FF2B5EF4-FFF2-40B4-BE49-F238E27FC236}">
                <a16:creationId xmlns:a16="http://schemas.microsoft.com/office/drawing/2014/main" id="{12893564-A928-4523-8978-F11A17E9C0EE}"/>
              </a:ext>
            </a:extLst>
          </p:cNvPr>
          <p:cNvSpPr/>
          <p:nvPr/>
        </p:nvSpPr>
        <p:spPr>
          <a:xfrm>
            <a:off x="541527" y="1652600"/>
            <a:ext cx="5410011" cy="4557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C5B18EB3-7249-40A6-B554-3D5D37F597A6}"/>
              </a:ext>
            </a:extLst>
          </p:cNvPr>
          <p:cNvSpPr txBox="1">
            <a:spLocks/>
          </p:cNvSpPr>
          <p:nvPr/>
        </p:nvSpPr>
        <p:spPr>
          <a:xfrm>
            <a:off x="2152473" y="1967568"/>
            <a:ext cx="4518968" cy="344369"/>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b="1" dirty="0">
                <a:solidFill>
                  <a:srgbClr val="8ABE03"/>
                </a:solidFill>
              </a:rPr>
              <a:t>Nouvelle suppression 
dynamique du bruit</a:t>
            </a:r>
          </a:p>
          <a:p>
            <a:pPr marL="0" lvl="0" indent="0" defTabSz="457200">
              <a:spcBef>
                <a:spcPts val="0"/>
              </a:spcBef>
              <a:buClrTx/>
              <a:buNone/>
            </a:pPr>
            <a:r>
              <a:rPr lang="fr-FR" sz="1800" dirty="0">
                <a:solidFill>
                  <a:schemeClr val="tx2"/>
                </a:solidFill>
              </a:rPr>
              <a:t>pour les situations complexes</a:t>
            </a: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a:ext>
            </a:extLst>
          </a:blip>
          <a:srcRect l="8933" r="7163"/>
          <a:stretch/>
        </p:blipFill>
        <p:spPr>
          <a:xfrm>
            <a:off x="6240463" y="1638300"/>
            <a:ext cx="5418137" cy="4572000"/>
          </a:xfrm>
          <a:prstGeom prst="rect">
            <a:avLst/>
          </a:prstGeom>
        </p:spPr>
      </p:pic>
      <p:grpSp>
        <p:nvGrpSpPr>
          <p:cNvPr id="25" name="Group 24"/>
          <p:cNvGrpSpPr/>
          <p:nvPr/>
        </p:nvGrpSpPr>
        <p:grpSpPr>
          <a:xfrm>
            <a:off x="857569" y="1926049"/>
            <a:ext cx="1011719" cy="1012612"/>
            <a:chOff x="1194806" y="1937637"/>
            <a:chExt cx="1648916" cy="1650369"/>
          </a:xfrm>
        </p:grpSpPr>
        <p:sp>
          <p:nvSpPr>
            <p:cNvPr id="26" name="Oval 25"/>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4806" y="1937637"/>
              <a:ext cx="1648916" cy="1650369"/>
            </a:xfrm>
            <a:prstGeom prst="rect">
              <a:avLst/>
            </a:prstGeom>
          </p:spPr>
        </p:pic>
      </p:grpSp>
      <p:grpSp>
        <p:nvGrpSpPr>
          <p:cNvPr id="28" name="Group 27"/>
          <p:cNvGrpSpPr/>
          <p:nvPr/>
        </p:nvGrpSpPr>
        <p:grpSpPr>
          <a:xfrm>
            <a:off x="757882" y="3289581"/>
            <a:ext cx="4766618" cy="2360314"/>
            <a:chOff x="757882" y="3289581"/>
            <a:chExt cx="4766618" cy="2360314"/>
          </a:xfrm>
        </p:grpSpPr>
        <p:sp>
          <p:nvSpPr>
            <p:cNvPr id="29" name="Rectangle 28">
              <a:extLst>
                <a:ext uri="{FF2B5EF4-FFF2-40B4-BE49-F238E27FC236}">
                  <a16:creationId xmlns:a16="http://schemas.microsoft.com/office/drawing/2014/main" id="{1DFB4CCA-F505-4980-8672-9BF90F07719A}"/>
                </a:ext>
              </a:extLst>
            </p:cNvPr>
            <p:cNvSpPr/>
            <p:nvPr/>
          </p:nvSpPr>
          <p:spPr>
            <a:xfrm>
              <a:off x="757882" y="3289581"/>
              <a:ext cx="1559859" cy="30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accent1"/>
                  </a:solidFill>
                </a:rPr>
                <a:t>Défi</a:t>
              </a:r>
            </a:p>
          </p:txBody>
        </p:sp>
        <p:sp>
          <p:nvSpPr>
            <p:cNvPr id="30" name="TextBox 29">
              <a:extLst>
                <a:ext uri="{FF2B5EF4-FFF2-40B4-BE49-F238E27FC236}">
                  <a16:creationId xmlns:a16="http://schemas.microsoft.com/office/drawing/2014/main" id="{62E96CE2-96E7-464D-A4D6-4071D2BDC53B}"/>
                </a:ext>
              </a:extLst>
            </p:cNvPr>
            <p:cNvSpPr txBox="1"/>
            <p:nvPr/>
          </p:nvSpPr>
          <p:spPr>
            <a:xfrm>
              <a:off x="862903" y="3717411"/>
              <a:ext cx="4424034" cy="862290"/>
            </a:xfrm>
            <a:prstGeom prst="rect">
              <a:avLst/>
            </a:prstGeom>
            <a:noFill/>
          </p:spPr>
          <p:txBody>
            <a:bodyPr wrap="square" lIns="0" tIns="0" rIns="0" bIns="0" rtlCol="0">
              <a:noAutofit/>
            </a:bodyPr>
            <a:lstStyle/>
            <a:p>
              <a:r>
                <a:rPr lang="fr-FR" sz="1400">
                  <a:solidFill>
                    <a:srgbClr val="000000"/>
                  </a:solidFill>
                </a:rPr>
                <a:t>Discuter avec la famille et les amis lors d’un rassemblement social en présence de bruit ambiant</a:t>
              </a:r>
            </a:p>
          </p:txBody>
        </p:sp>
        <p:sp>
          <p:nvSpPr>
            <p:cNvPr id="31" name="Rectangle 30">
              <a:extLst>
                <a:ext uri="{FF2B5EF4-FFF2-40B4-BE49-F238E27FC236}">
                  <a16:creationId xmlns:a16="http://schemas.microsoft.com/office/drawing/2014/main" id="{11F0CE33-763B-4AF9-A38C-36372FE62F8D}"/>
                </a:ext>
              </a:extLst>
            </p:cNvPr>
            <p:cNvSpPr/>
            <p:nvPr/>
          </p:nvSpPr>
          <p:spPr>
            <a:xfrm>
              <a:off x="757882" y="4718423"/>
              <a:ext cx="1559859" cy="27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accent1"/>
                  </a:solidFill>
                </a:rPr>
                <a:t>Solution</a:t>
              </a:r>
            </a:p>
          </p:txBody>
        </p:sp>
        <p:sp>
          <p:nvSpPr>
            <p:cNvPr id="32" name="TextBox 31">
              <a:extLst>
                <a:ext uri="{FF2B5EF4-FFF2-40B4-BE49-F238E27FC236}">
                  <a16:creationId xmlns:a16="http://schemas.microsoft.com/office/drawing/2014/main" id="{775F0D91-2410-47AF-B21E-877228A52689}"/>
                </a:ext>
              </a:extLst>
            </p:cNvPr>
            <p:cNvSpPr txBox="1"/>
            <p:nvPr/>
          </p:nvSpPr>
          <p:spPr>
            <a:xfrm>
              <a:off x="871866" y="5171073"/>
              <a:ext cx="4424034" cy="478822"/>
            </a:xfrm>
            <a:prstGeom prst="rect">
              <a:avLst/>
            </a:prstGeom>
            <a:noFill/>
          </p:spPr>
          <p:txBody>
            <a:bodyPr wrap="square" lIns="0" tIns="0" rIns="0" bIns="0" rtlCol="0">
              <a:noAutofit/>
            </a:bodyPr>
            <a:lstStyle/>
            <a:p>
              <a:r>
                <a:rPr lang="fr-FR" sz="1400">
                  <a:solidFill>
                    <a:srgbClr val="000000"/>
                  </a:solidFill>
                </a:rPr>
                <a:t>Système de suppression du bruit spatial qui fonctionne en combinaison avec un focalisateur directionnel</a:t>
              </a:r>
            </a:p>
            <a:p>
              <a:endParaRPr lang="en-AU" sz="1400" dirty="0">
                <a:solidFill>
                  <a:srgbClr val="000000"/>
                </a:solidFill>
              </a:endParaRPr>
            </a:p>
          </p:txBody>
        </p:sp>
        <p:cxnSp>
          <p:nvCxnSpPr>
            <p:cNvPr id="33" name="Straight Connector 32"/>
            <p:cNvCxnSpPr/>
            <p:nvPr/>
          </p:nvCxnSpPr>
          <p:spPr>
            <a:xfrm>
              <a:off x="871866" y="4579701"/>
              <a:ext cx="465263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47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3" presetClass="path" presetSubtype="0" accel="50000" decel="50000" fill="hold" grpId="1" nodeType="withEffect">
                                  <p:stCondLst>
                                    <p:cond delay="0"/>
                                  </p:stCondLst>
                                  <p:childTnLst>
                                    <p:animMotion origin="layout" path="M 3.95833E-6 -0.03148 L 3.95833E-6 1.85185E-6 " pathEditMode="relative" rAng="0" ptsTypes="AA">
                                      <p:cBhvr>
                                        <p:cTn id="9" dur="500" fill="hold"/>
                                        <p:tgtEl>
                                          <p:spTgt spid="22"/>
                                        </p:tgtEl>
                                        <p:attrNameLst>
                                          <p:attrName>ppt_x</p:attrName>
                                          <p:attrName>ppt_y</p:attrName>
                                        </p:attrNameLst>
                                      </p:cBhvr>
                                      <p:rCtr x="0" y="1574"/>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63" presetClass="path" presetSubtype="0" accel="50000" decel="50000" fill="hold" nodeType="withEffect">
                                  <p:stCondLst>
                                    <p:cond delay="0"/>
                                  </p:stCondLst>
                                  <p:childTnLst>
                                    <p:animMotion origin="layout" path="M 1.04167E-6 -0.03148 L 1.04167E-6 3.7037E-7 " pathEditMode="relative" rAng="0" ptsTypes="AA">
                                      <p:cBhvr>
                                        <p:cTn id="15" dur="500" fill="hold"/>
                                        <p:tgtEl>
                                          <p:spTgt spid="25"/>
                                        </p:tgtEl>
                                        <p:attrNameLst>
                                          <p:attrName>ppt_x</p:attrName>
                                          <p:attrName>ppt_y</p:attrName>
                                        </p:attrNameLst>
                                      </p:cBhvr>
                                      <p:rCtr x="0" y="1574"/>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63" presetClass="path" presetSubtype="0" accel="50000" decel="50000" fill="hold" grpId="1" nodeType="withEffect">
                                  <p:stCondLst>
                                    <p:cond delay="0"/>
                                  </p:stCondLst>
                                  <p:childTnLst>
                                    <p:animMotion origin="layout" path="M 1.04167E-6 -0.03149 L 1.04167E-6 4.44444E-6 " pathEditMode="relative" rAng="0" ptsTypes="AA">
                                      <p:cBhvr>
                                        <p:cTn id="21" dur="500" fill="hold"/>
                                        <p:tgtEl>
                                          <p:spTgt spid="23"/>
                                        </p:tgtEl>
                                        <p:attrNameLst>
                                          <p:attrName>ppt_x</p:attrName>
                                          <p:attrName>ppt_y</p:attrName>
                                        </p:attrNameLst>
                                      </p:cBhvr>
                                      <p:rCtr x="0" y="1574"/>
                                    </p:animMotion>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p:bldP spid="23" grpId="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DDA3-A08A-47AD-BCD0-7C557F77DF19}"/>
              </a:ext>
            </a:extLst>
          </p:cNvPr>
          <p:cNvSpPr>
            <a:spLocks noGrp="1"/>
          </p:cNvSpPr>
          <p:nvPr>
            <p:ph type="title"/>
          </p:nvPr>
        </p:nvSpPr>
        <p:spPr/>
        <p:txBody>
          <a:bodyPr/>
          <a:lstStyle/>
          <a:p>
            <a:r>
              <a:rPr lang="fr-FR"/>
              <a:t>Qualité sonore inégalée : nouvelles fonctions</a:t>
            </a:r>
          </a:p>
        </p:txBody>
      </p:sp>
      <p:sp>
        <p:nvSpPr>
          <p:cNvPr id="18" name="Rectangle 17">
            <a:extLst>
              <a:ext uri="{FF2B5EF4-FFF2-40B4-BE49-F238E27FC236}">
                <a16:creationId xmlns:a16="http://schemas.microsoft.com/office/drawing/2014/main" id="{12893564-A928-4523-8978-F11A17E9C0EE}"/>
              </a:ext>
            </a:extLst>
          </p:cNvPr>
          <p:cNvSpPr/>
          <p:nvPr/>
        </p:nvSpPr>
        <p:spPr>
          <a:xfrm>
            <a:off x="541527" y="1652600"/>
            <a:ext cx="5410011" cy="4557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C5B18EB3-7249-40A6-B554-3D5D37F597A6}"/>
              </a:ext>
            </a:extLst>
          </p:cNvPr>
          <p:cNvSpPr txBox="1">
            <a:spLocks/>
          </p:cNvSpPr>
          <p:nvPr/>
        </p:nvSpPr>
        <p:spPr>
          <a:xfrm>
            <a:off x="1769600" y="1883981"/>
            <a:ext cx="4518968" cy="344369"/>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sz="1900" b="1" dirty="0">
                <a:solidFill>
                  <a:srgbClr val="8ABE03"/>
                </a:solidFill>
              </a:rPr>
              <a:t>Nouvelle directivité avec capteur de mouvements</a:t>
            </a:r>
          </a:p>
          <a:p>
            <a:pPr marL="0" lvl="0" indent="0" defTabSz="457200">
              <a:spcBef>
                <a:spcPts val="0"/>
              </a:spcBef>
              <a:buClrTx/>
              <a:buNone/>
            </a:pPr>
            <a:r>
              <a:rPr lang="fr-FR" sz="1800" dirty="0">
                <a:solidFill>
                  <a:schemeClr val="tx2"/>
                </a:solidFill>
              </a:rPr>
              <a:t>pour les situations auditives pendant les déplacements</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l="3931" r="3931"/>
          <a:stretch/>
        </p:blipFill>
        <p:spPr>
          <a:xfrm>
            <a:off x="6240463" y="1638300"/>
            <a:ext cx="5418137" cy="4571999"/>
          </a:xfrm>
          <a:prstGeom prst="rect">
            <a:avLst/>
          </a:prstGeom>
        </p:spPr>
      </p:pic>
      <p:grpSp>
        <p:nvGrpSpPr>
          <p:cNvPr id="21" name="Group 20"/>
          <p:cNvGrpSpPr/>
          <p:nvPr/>
        </p:nvGrpSpPr>
        <p:grpSpPr>
          <a:xfrm>
            <a:off x="649704" y="1883981"/>
            <a:ext cx="1011719" cy="1012611"/>
            <a:chOff x="1194806" y="1937637"/>
            <a:chExt cx="1648916" cy="1650367"/>
          </a:xfrm>
        </p:grpSpPr>
        <p:sp>
          <p:nvSpPr>
            <p:cNvPr id="34" name="Oval 33"/>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4806" y="1937637"/>
              <a:ext cx="1648916" cy="1650367"/>
            </a:xfrm>
            <a:prstGeom prst="rect">
              <a:avLst/>
            </a:prstGeom>
          </p:spPr>
        </p:pic>
      </p:grpSp>
      <p:grpSp>
        <p:nvGrpSpPr>
          <p:cNvPr id="36" name="Group 35"/>
          <p:cNvGrpSpPr/>
          <p:nvPr/>
        </p:nvGrpSpPr>
        <p:grpSpPr>
          <a:xfrm>
            <a:off x="757881" y="3289581"/>
            <a:ext cx="4789397" cy="2266890"/>
            <a:chOff x="757881" y="3289581"/>
            <a:chExt cx="4789397" cy="2266890"/>
          </a:xfrm>
        </p:grpSpPr>
        <p:sp>
          <p:nvSpPr>
            <p:cNvPr id="37" name="Rectangle 36">
              <a:extLst>
                <a:ext uri="{FF2B5EF4-FFF2-40B4-BE49-F238E27FC236}">
                  <a16:creationId xmlns:a16="http://schemas.microsoft.com/office/drawing/2014/main" id="{1DFB4CCA-F505-4980-8672-9BF90F07719A}"/>
                </a:ext>
              </a:extLst>
            </p:cNvPr>
            <p:cNvSpPr/>
            <p:nvPr/>
          </p:nvSpPr>
          <p:spPr>
            <a:xfrm>
              <a:off x="757882" y="3289581"/>
              <a:ext cx="1559859" cy="30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accent1"/>
                  </a:solidFill>
                </a:rPr>
                <a:t>Défi</a:t>
              </a:r>
            </a:p>
          </p:txBody>
        </p:sp>
        <p:sp>
          <p:nvSpPr>
            <p:cNvPr id="38" name="TextBox 37">
              <a:extLst>
                <a:ext uri="{FF2B5EF4-FFF2-40B4-BE49-F238E27FC236}">
                  <a16:creationId xmlns:a16="http://schemas.microsoft.com/office/drawing/2014/main" id="{62E96CE2-96E7-464D-A4D6-4071D2BDC53B}"/>
                </a:ext>
              </a:extLst>
            </p:cNvPr>
            <p:cNvSpPr txBox="1"/>
            <p:nvPr/>
          </p:nvSpPr>
          <p:spPr>
            <a:xfrm>
              <a:off x="862903" y="3717411"/>
              <a:ext cx="4424034" cy="862290"/>
            </a:xfrm>
            <a:prstGeom prst="rect">
              <a:avLst/>
            </a:prstGeom>
            <a:noFill/>
          </p:spPr>
          <p:txBody>
            <a:bodyPr wrap="square" lIns="0" tIns="0" rIns="0" bIns="0" rtlCol="0">
              <a:noAutofit/>
            </a:bodyPr>
            <a:lstStyle/>
            <a:p>
              <a:r>
                <a:rPr lang="fr-FR" sz="1400" dirty="0">
                  <a:solidFill>
                    <a:srgbClr val="000000"/>
                  </a:solidFill>
                </a:rPr>
                <a:t>Avoir une conversation avec quelqu’un en marchant</a:t>
              </a:r>
            </a:p>
          </p:txBody>
        </p:sp>
        <p:sp>
          <p:nvSpPr>
            <p:cNvPr id="39" name="Rectangle 38">
              <a:extLst>
                <a:ext uri="{FF2B5EF4-FFF2-40B4-BE49-F238E27FC236}">
                  <a16:creationId xmlns:a16="http://schemas.microsoft.com/office/drawing/2014/main" id="{11F0CE33-763B-4AF9-A38C-36372FE62F8D}"/>
                </a:ext>
              </a:extLst>
            </p:cNvPr>
            <p:cNvSpPr/>
            <p:nvPr/>
          </p:nvSpPr>
          <p:spPr>
            <a:xfrm>
              <a:off x="757881" y="4679074"/>
              <a:ext cx="1559859" cy="27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accent1"/>
                  </a:solidFill>
                </a:rPr>
                <a:t>Solution</a:t>
              </a:r>
            </a:p>
          </p:txBody>
        </p:sp>
        <p:sp>
          <p:nvSpPr>
            <p:cNvPr id="40" name="TextBox 39">
              <a:extLst>
                <a:ext uri="{FF2B5EF4-FFF2-40B4-BE49-F238E27FC236}">
                  <a16:creationId xmlns:a16="http://schemas.microsoft.com/office/drawing/2014/main" id="{775F0D91-2410-47AF-B21E-877228A52689}"/>
                </a:ext>
              </a:extLst>
            </p:cNvPr>
            <p:cNvSpPr txBox="1"/>
            <p:nvPr/>
          </p:nvSpPr>
          <p:spPr>
            <a:xfrm>
              <a:off x="894644" y="5077649"/>
              <a:ext cx="4424034" cy="478822"/>
            </a:xfrm>
            <a:prstGeom prst="rect">
              <a:avLst/>
            </a:prstGeom>
            <a:noFill/>
          </p:spPr>
          <p:txBody>
            <a:bodyPr wrap="square" lIns="0" tIns="0" rIns="0" bIns="0" rtlCol="0">
              <a:noAutofit/>
            </a:bodyPr>
            <a:lstStyle/>
            <a:p>
              <a:r>
                <a:rPr lang="fr-FR" sz="1400" dirty="0">
                  <a:solidFill>
                    <a:srgbClr val="000000"/>
                  </a:solidFill>
                </a:rPr>
                <a:t>Détecte si le patient est immobile ou en mouvement et adapte de manière transparente le mode microphonique et les paramètres de suppression dynamique du bruit</a:t>
              </a:r>
            </a:p>
          </p:txBody>
        </p:sp>
        <p:cxnSp>
          <p:nvCxnSpPr>
            <p:cNvPr id="41" name="Straight Connector 40"/>
            <p:cNvCxnSpPr/>
            <p:nvPr/>
          </p:nvCxnSpPr>
          <p:spPr>
            <a:xfrm>
              <a:off x="894644" y="4469342"/>
              <a:ext cx="465263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636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3" presetClass="path" presetSubtype="0" accel="50000" decel="50000" fill="hold" grpId="1" nodeType="withEffect">
                                  <p:stCondLst>
                                    <p:cond delay="0"/>
                                  </p:stCondLst>
                                  <p:childTnLst>
                                    <p:animMotion origin="layout" path="M 3.95833E-6 -0.03148 L 3.95833E-6 1.85185E-6 " pathEditMode="relative" rAng="0" ptsTypes="AA">
                                      <p:cBhvr>
                                        <p:cTn id="9" dur="500" fill="hold"/>
                                        <p:tgtEl>
                                          <p:spTgt spid="18"/>
                                        </p:tgtEl>
                                        <p:attrNameLst>
                                          <p:attrName>ppt_x</p:attrName>
                                          <p:attrName>ppt_y</p:attrName>
                                        </p:attrNameLst>
                                      </p:cBhvr>
                                      <p:rCtr x="0" y="1574"/>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63" presetClass="path" presetSubtype="0" accel="50000" decel="50000" fill="hold" nodeType="withEffect">
                                  <p:stCondLst>
                                    <p:cond delay="0"/>
                                  </p:stCondLst>
                                  <p:childTnLst>
                                    <p:animMotion origin="layout" path="M 1.04167E-6 -0.03148 L 1.04167E-6 3.7037E-7 " pathEditMode="relative" rAng="0" ptsTypes="AA">
                                      <p:cBhvr>
                                        <p:cTn id="15" dur="500" fill="hold"/>
                                        <p:tgtEl>
                                          <p:spTgt spid="21"/>
                                        </p:tgtEl>
                                        <p:attrNameLst>
                                          <p:attrName>ppt_x</p:attrName>
                                          <p:attrName>ppt_y</p:attrName>
                                        </p:attrNameLst>
                                      </p:cBhvr>
                                      <p:rCtr x="0" y="1574"/>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63" presetClass="path" presetSubtype="0" accel="50000" decel="50000" fill="hold" grpId="1" nodeType="withEffect">
                                  <p:stCondLst>
                                    <p:cond delay="0"/>
                                  </p:stCondLst>
                                  <p:childTnLst>
                                    <p:animMotion origin="layout" path="M 1.04167E-6 -0.03148 L 1.04167E-6 -4.81481E-6 " pathEditMode="relative" rAng="0" ptsTypes="AA">
                                      <p:cBhvr>
                                        <p:cTn id="21" dur="500" fill="hold"/>
                                        <p:tgtEl>
                                          <p:spTgt spid="19"/>
                                        </p:tgtEl>
                                        <p:attrNameLst>
                                          <p:attrName>ppt_x</p:attrName>
                                          <p:attrName>ppt_y</p:attrName>
                                        </p:attrNameLst>
                                      </p:cBhvr>
                                      <p:rCtr x="0" y="1574"/>
                                    </p:animMotion>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2B43C3D-3601-493C-8FA8-BC12E5C6DEAF}"/>
              </a:ext>
            </a:extLst>
          </p:cNvPr>
          <p:cNvSpPr>
            <a:spLocks noGrp="1"/>
          </p:cNvSpPr>
          <p:nvPr>
            <p:ph type="dt" sz="half" idx="10"/>
          </p:nvPr>
        </p:nvSpPr>
        <p:spPr/>
        <p:txBody>
          <a:bodyPr/>
          <a:lstStyle/>
          <a:p>
            <a:fld id="{AE43531E-3CC7-4B4B-AAC7-D2A86F58661F}" type="datetime1">
              <a:rPr lang="fr-FR" smtClean="0"/>
              <a:t>05/11/2020</a:t>
            </a:fld>
            <a:endParaRPr lang="fr-FR" dirty="0"/>
          </a:p>
        </p:txBody>
      </p:sp>
      <p:sp>
        <p:nvSpPr>
          <p:cNvPr id="3" name="Espace réservé du numéro de diapositive 2">
            <a:extLst>
              <a:ext uri="{FF2B5EF4-FFF2-40B4-BE49-F238E27FC236}">
                <a16:creationId xmlns:a16="http://schemas.microsoft.com/office/drawing/2014/main" id="{EAFE2453-A716-43F9-911D-E3746E493847}"/>
              </a:ext>
            </a:extLst>
          </p:cNvPr>
          <p:cNvSpPr>
            <a:spLocks noGrp="1"/>
          </p:cNvSpPr>
          <p:nvPr>
            <p:ph type="sldNum" sz="quarter" idx="12"/>
          </p:nvPr>
        </p:nvSpPr>
        <p:spPr/>
        <p:txBody>
          <a:bodyPr/>
          <a:lstStyle/>
          <a:p>
            <a:fld id="{F1FA75FB-747D-4209-99F2-CB63BD33520A}" type="slidenum">
              <a:rPr lang="fr-FR" smtClean="0"/>
              <a:t>4</a:t>
            </a:fld>
            <a:endParaRPr lang="fr-FR" dirty="0"/>
          </a:p>
        </p:txBody>
      </p:sp>
      <p:pic>
        <p:nvPicPr>
          <p:cNvPr id="19" name="Espace réservé du contenu 18">
            <a:extLst>
              <a:ext uri="{FF2B5EF4-FFF2-40B4-BE49-F238E27FC236}">
                <a16:creationId xmlns:a16="http://schemas.microsoft.com/office/drawing/2014/main" id="{287264FA-2599-4A96-97F5-706B2E81CD78}"/>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t="9086" b="22305"/>
          <a:stretch/>
        </p:blipFill>
        <p:spPr>
          <a:xfrm>
            <a:off x="7194549" y="1524001"/>
            <a:ext cx="4159251" cy="4279901"/>
          </a:xfrm>
        </p:spPr>
      </p:pic>
      <p:sp>
        <p:nvSpPr>
          <p:cNvPr id="5" name="Titre 4">
            <a:extLst>
              <a:ext uri="{FF2B5EF4-FFF2-40B4-BE49-F238E27FC236}">
                <a16:creationId xmlns:a16="http://schemas.microsoft.com/office/drawing/2014/main" id="{79299DDF-87BF-4BC4-9D27-F9E16D44F175}"/>
              </a:ext>
            </a:extLst>
          </p:cNvPr>
          <p:cNvSpPr>
            <a:spLocks noGrp="1"/>
          </p:cNvSpPr>
          <p:nvPr>
            <p:ph type="title"/>
          </p:nvPr>
        </p:nvSpPr>
        <p:spPr/>
        <p:txBody>
          <a:bodyPr/>
          <a:lstStyle/>
          <a:p>
            <a:r>
              <a:rPr lang="fr-FR" dirty="0"/>
              <a:t>Quelques statistiques sur l’audition…</a:t>
            </a:r>
          </a:p>
        </p:txBody>
      </p:sp>
      <p:sp>
        <p:nvSpPr>
          <p:cNvPr id="6" name="Espace réservé du contenu 5">
            <a:extLst>
              <a:ext uri="{FF2B5EF4-FFF2-40B4-BE49-F238E27FC236}">
                <a16:creationId xmlns:a16="http://schemas.microsoft.com/office/drawing/2014/main" id="{C12CB8DD-11CF-47C3-BEFD-A50B648B0A06}"/>
              </a:ext>
            </a:extLst>
          </p:cNvPr>
          <p:cNvSpPr>
            <a:spLocks noGrp="1"/>
          </p:cNvSpPr>
          <p:nvPr>
            <p:ph sz="quarter" idx="14"/>
          </p:nvPr>
        </p:nvSpPr>
        <p:spPr/>
        <p:txBody>
          <a:bodyPr/>
          <a:lstStyle/>
          <a:p>
            <a:r>
              <a:rPr lang="fr-FR" b="1" dirty="0"/>
              <a:t>À l’échelle Mondiale </a:t>
            </a:r>
          </a:p>
          <a:p>
            <a:pPr lvl="1"/>
            <a:r>
              <a:rPr lang="fr-FR" dirty="0"/>
              <a:t>360 millions de personnes dont 32 millions d'enfants souffrent de perte auditive invalidante (&gt; 40 dB)</a:t>
            </a:r>
          </a:p>
          <a:p>
            <a:pPr lvl="1"/>
            <a:r>
              <a:rPr lang="fr-FR" dirty="0"/>
              <a:t>Ceci représente 5 % de la population mondiale</a:t>
            </a:r>
          </a:p>
          <a:p>
            <a:pPr lvl="1"/>
            <a:r>
              <a:rPr lang="fr-FR" dirty="0"/>
              <a:t>1,1 milliard de jeunes (de 12 à 35 ans) risquent une déficience auditive par exposition au bruit dans un cadre récréatif.</a:t>
            </a:r>
          </a:p>
          <a:p>
            <a:r>
              <a:rPr lang="fr-FR" b="1" dirty="0"/>
              <a:t> En France</a:t>
            </a:r>
          </a:p>
          <a:p>
            <a:pPr lvl="1"/>
            <a:r>
              <a:rPr lang="fr-FR" dirty="0"/>
              <a:t>Plus de 6 millions de personnes reconnaissent avoir une déficience auditive</a:t>
            </a:r>
          </a:p>
          <a:p>
            <a:pPr lvl="1"/>
            <a:r>
              <a:rPr lang="fr-FR" dirty="0"/>
              <a:t>2 français sur 3 n’ont jamais effectué de test auditif</a:t>
            </a:r>
          </a:p>
          <a:p>
            <a:pPr lvl="1"/>
            <a:r>
              <a:rPr lang="fr-FR" dirty="0"/>
              <a:t>Le nombre de cas augmente avec l’âge : les troubles auditifs concernent plus de 65% des plus de 65 ans</a:t>
            </a:r>
          </a:p>
          <a:p>
            <a:pPr lvl="1"/>
            <a:endParaRPr lang="fr-FR" b="1" dirty="0"/>
          </a:p>
          <a:p>
            <a:pPr marL="0" indent="0">
              <a:buNone/>
            </a:pPr>
            <a:endParaRPr lang="fr-FR" dirty="0"/>
          </a:p>
        </p:txBody>
      </p:sp>
      <p:sp>
        <p:nvSpPr>
          <p:cNvPr id="13" name="Espace réservé de la date 1">
            <a:extLst>
              <a:ext uri="{FF2B5EF4-FFF2-40B4-BE49-F238E27FC236}">
                <a16:creationId xmlns:a16="http://schemas.microsoft.com/office/drawing/2014/main" id="{A17A8A14-4882-4C20-9204-7211F4FDDDF9}"/>
              </a:ext>
            </a:extLst>
          </p:cNvPr>
          <p:cNvSpPr txBox="1">
            <a:spLocks/>
          </p:cNvSpPr>
          <p:nvPr/>
        </p:nvSpPr>
        <p:spPr>
          <a:xfrm>
            <a:off x="2114549" y="6351467"/>
            <a:ext cx="6296025"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i="1" dirty="0">
                <a:solidFill>
                  <a:schemeClr val="accent3"/>
                </a:solidFill>
              </a:rPr>
              <a:t>Sources : OMS, https://www.who.int/fr, janvier 2019. http://www.surdi.info, janvier 2019. Enquête IFOP 2018. Dossier INSERM 2017.</a:t>
            </a:r>
          </a:p>
        </p:txBody>
      </p:sp>
      <p:sp>
        <p:nvSpPr>
          <p:cNvPr id="20" name="ZoneTexte 19">
            <a:extLst>
              <a:ext uri="{FF2B5EF4-FFF2-40B4-BE49-F238E27FC236}">
                <a16:creationId xmlns:a16="http://schemas.microsoft.com/office/drawing/2014/main" id="{E724E160-953B-40C5-AA83-D72E35FFCDB7}"/>
              </a:ext>
            </a:extLst>
          </p:cNvPr>
          <p:cNvSpPr txBox="1"/>
          <p:nvPr/>
        </p:nvSpPr>
        <p:spPr>
          <a:xfrm>
            <a:off x="10528300" y="5542292"/>
            <a:ext cx="825500" cy="261610"/>
          </a:xfrm>
          <a:prstGeom prst="rect">
            <a:avLst/>
          </a:prstGeom>
          <a:noFill/>
        </p:spPr>
        <p:txBody>
          <a:bodyPr wrap="square" rtlCol="0">
            <a:spAutoFit/>
          </a:bodyPr>
          <a:lstStyle/>
          <a:p>
            <a:r>
              <a:rPr lang="fr-FR" sz="1100" dirty="0">
                <a:solidFill>
                  <a:schemeClr val="tx1">
                    <a:lumMod val="75000"/>
                    <a:lumOff val="25000"/>
                  </a:schemeClr>
                </a:solidFill>
              </a:rPr>
              <a:t>© Phonak</a:t>
            </a:r>
          </a:p>
        </p:txBody>
      </p:sp>
    </p:spTree>
    <p:custDataLst>
      <p:tags r:id="rId1"/>
    </p:custDataLst>
    <p:extLst>
      <p:ext uri="{BB962C8B-B14F-4D97-AF65-F5344CB8AC3E}">
        <p14:creationId xmlns:p14="http://schemas.microsoft.com/office/powerpoint/2010/main" val="3189810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1376E84-62C6-4548-A8D3-B13EBB0D59AD}"/>
              </a:ext>
            </a:extLst>
          </p:cNvPr>
          <p:cNvSpPr>
            <a:spLocks noGrp="1"/>
          </p:cNvSpPr>
          <p:nvPr>
            <p:ph type="dt" sz="half" idx="10"/>
          </p:nvPr>
        </p:nvSpPr>
        <p:spPr/>
        <p:txBody>
          <a:bodyPr/>
          <a:lstStyle/>
          <a:p>
            <a:fld id="{AE43531E-3CC7-4B4B-AAC7-D2A86F58661F}"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628B35BE-A72E-4207-A82A-B22A98A9B34C}"/>
              </a:ext>
            </a:extLst>
          </p:cNvPr>
          <p:cNvSpPr>
            <a:spLocks noGrp="1"/>
          </p:cNvSpPr>
          <p:nvPr>
            <p:ph type="sldNum" sz="quarter" idx="12"/>
          </p:nvPr>
        </p:nvSpPr>
        <p:spPr/>
        <p:txBody>
          <a:bodyPr/>
          <a:lstStyle/>
          <a:p>
            <a:fld id="{F1FA75FB-747D-4209-99F2-CB63BD33520A}" type="slidenum">
              <a:rPr lang="fr-FR" smtClean="0"/>
              <a:t>40</a:t>
            </a:fld>
            <a:endParaRPr lang="fr-FR" dirty="0"/>
          </a:p>
        </p:txBody>
      </p:sp>
      <p:sp>
        <p:nvSpPr>
          <p:cNvPr id="5" name="Titre 4">
            <a:extLst>
              <a:ext uri="{FF2B5EF4-FFF2-40B4-BE49-F238E27FC236}">
                <a16:creationId xmlns:a16="http://schemas.microsoft.com/office/drawing/2014/main" id="{E74D4BD6-292A-409F-A4D6-90AD0A3C88A2}"/>
              </a:ext>
            </a:extLst>
          </p:cNvPr>
          <p:cNvSpPr>
            <a:spLocks noGrp="1"/>
          </p:cNvSpPr>
          <p:nvPr>
            <p:ph type="title"/>
          </p:nvPr>
        </p:nvSpPr>
        <p:spPr/>
        <p:txBody>
          <a:bodyPr/>
          <a:lstStyle/>
          <a:p>
            <a:r>
              <a:rPr lang="fr-FR" dirty="0"/>
              <a:t>Paradise : une solution qui facilite la vie des patients</a:t>
            </a:r>
          </a:p>
        </p:txBody>
      </p:sp>
      <p:sp>
        <p:nvSpPr>
          <p:cNvPr id="49" name="Rectangle 48">
            <a:extLst>
              <a:ext uri="{FF2B5EF4-FFF2-40B4-BE49-F238E27FC236}">
                <a16:creationId xmlns:a16="http://schemas.microsoft.com/office/drawing/2014/main" id="{B806CA97-2C28-4CC7-923E-756F4C5F8E9C}"/>
              </a:ext>
            </a:extLst>
          </p:cNvPr>
          <p:cNvSpPr/>
          <p:nvPr/>
        </p:nvSpPr>
        <p:spPr>
          <a:xfrm>
            <a:off x="838200" y="1467034"/>
            <a:ext cx="5121464" cy="49522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tlCol="0" anchor="t"/>
          <a:lstStyle/>
          <a:p>
            <a:endParaRPr lang="en-GB" sz="2800" b="1" dirty="0">
              <a:solidFill>
                <a:srgbClr val="403F38"/>
              </a:solidFill>
            </a:endParaRPr>
          </a:p>
        </p:txBody>
      </p:sp>
      <p:sp>
        <p:nvSpPr>
          <p:cNvPr id="50" name="TextBox 8">
            <a:extLst>
              <a:ext uri="{FF2B5EF4-FFF2-40B4-BE49-F238E27FC236}">
                <a16:creationId xmlns:a16="http://schemas.microsoft.com/office/drawing/2014/main" id="{C4509228-7FD5-43E0-94EF-0BACBAA821DE}"/>
              </a:ext>
            </a:extLst>
          </p:cNvPr>
          <p:cNvSpPr txBox="1"/>
          <p:nvPr/>
        </p:nvSpPr>
        <p:spPr>
          <a:xfrm>
            <a:off x="789045" y="2195148"/>
            <a:ext cx="5191789" cy="461665"/>
          </a:xfrm>
          <a:prstGeom prst="rect">
            <a:avLst/>
          </a:prstGeom>
          <a:noFill/>
        </p:spPr>
        <p:txBody>
          <a:bodyPr wrap="square" rtlCol="0">
            <a:spAutoFit/>
          </a:bodyPr>
          <a:lstStyle/>
          <a:p>
            <a:pPr algn="ctr"/>
            <a:r>
              <a:rPr lang="fr-FR" sz="2400" b="1" dirty="0">
                <a:solidFill>
                  <a:schemeClr val="tx2"/>
                </a:solidFill>
              </a:rPr>
              <a:t>Facilité d’utilisation</a:t>
            </a:r>
          </a:p>
        </p:txBody>
      </p:sp>
      <p:sp>
        <p:nvSpPr>
          <p:cNvPr id="51" name="Freeform 20">
            <a:extLst>
              <a:ext uri="{FF2B5EF4-FFF2-40B4-BE49-F238E27FC236}">
                <a16:creationId xmlns:a16="http://schemas.microsoft.com/office/drawing/2014/main" id="{344BF563-5F4C-4CA9-A30F-A2677743F812}"/>
              </a:ext>
            </a:extLst>
          </p:cNvPr>
          <p:cNvSpPr/>
          <p:nvPr/>
        </p:nvSpPr>
        <p:spPr>
          <a:xfrm rot="10800000">
            <a:off x="1008403" y="2912383"/>
            <a:ext cx="2420862" cy="1748418"/>
          </a:xfrm>
          <a:custGeom>
            <a:avLst/>
            <a:gdLst>
              <a:gd name="connsiteX0" fmla="*/ 3187747 w 3187747"/>
              <a:gd name="connsiteY0" fmla="*/ 1995032 h 1995032"/>
              <a:gd name="connsiteX1" fmla="*/ 0 w 3187747"/>
              <a:gd name="connsiteY1" fmla="*/ 1995032 h 1995032"/>
              <a:gd name="connsiteX2" fmla="*/ 0 w 3187747"/>
              <a:gd name="connsiteY2" fmla="*/ 203322 h 1995032"/>
              <a:gd name="connsiteX3" fmla="*/ 480203 w 3187747"/>
              <a:gd name="connsiteY3" fmla="*/ 203322 h 1995032"/>
              <a:gd name="connsiteX4" fmla="*/ 480202 w 3187747"/>
              <a:gd name="connsiteY4" fmla="*/ 203322 h 1995032"/>
              <a:gd name="connsiteX5" fmla="*/ 683525 w 3187747"/>
              <a:gd name="connsiteY5" fmla="*/ 0 h 1995032"/>
              <a:gd name="connsiteX6" fmla="*/ 886847 w 3187747"/>
              <a:gd name="connsiteY6" fmla="*/ 203322 h 1995032"/>
              <a:gd name="connsiteX7" fmla="*/ 886846 w 3187747"/>
              <a:gd name="connsiteY7" fmla="*/ 203322 h 1995032"/>
              <a:gd name="connsiteX8" fmla="*/ 3187747 w 3187747"/>
              <a:gd name="connsiteY8" fmla="*/ 203322 h 199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2">
                <a:moveTo>
                  <a:pt x="3187747" y="1995032"/>
                </a:moveTo>
                <a:lnTo>
                  <a:pt x="0" y="1995032"/>
                </a:lnTo>
                <a:lnTo>
                  <a:pt x="0" y="203322"/>
                </a:lnTo>
                <a:lnTo>
                  <a:pt x="480203" y="203322"/>
                </a:lnTo>
                <a:lnTo>
                  <a:pt x="480202" y="203322"/>
                </a:lnTo>
                <a:lnTo>
                  <a:pt x="683525" y="0"/>
                </a:lnTo>
                <a:lnTo>
                  <a:pt x="886847" y="203322"/>
                </a:lnTo>
                <a:lnTo>
                  <a:pt x="886846" y="203322"/>
                </a:lnTo>
                <a:lnTo>
                  <a:pt x="3187747" y="20332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52" name="Freeform 21">
            <a:extLst>
              <a:ext uri="{FF2B5EF4-FFF2-40B4-BE49-F238E27FC236}">
                <a16:creationId xmlns:a16="http://schemas.microsoft.com/office/drawing/2014/main" id="{B420B199-3520-4723-9216-90075B59AE7B}"/>
              </a:ext>
            </a:extLst>
          </p:cNvPr>
          <p:cNvSpPr/>
          <p:nvPr/>
        </p:nvSpPr>
        <p:spPr>
          <a:xfrm rot="10800000">
            <a:off x="3138826" y="4168909"/>
            <a:ext cx="2634502" cy="1648787"/>
          </a:xfrm>
          <a:custGeom>
            <a:avLst/>
            <a:gdLst>
              <a:gd name="connsiteX0" fmla="*/ 3187747 w 3187747"/>
              <a:gd name="connsiteY0" fmla="*/ 1995033 h 1995033"/>
              <a:gd name="connsiteX1" fmla="*/ 0 w 3187747"/>
              <a:gd name="connsiteY1" fmla="*/ 1995033 h 1995033"/>
              <a:gd name="connsiteX2" fmla="*/ 0 w 3187747"/>
              <a:gd name="connsiteY2" fmla="*/ 203323 h 1995033"/>
              <a:gd name="connsiteX3" fmla="*/ 480203 w 3187747"/>
              <a:gd name="connsiteY3" fmla="*/ 203323 h 1995033"/>
              <a:gd name="connsiteX4" fmla="*/ 480203 w 3187747"/>
              <a:gd name="connsiteY4" fmla="*/ 203322 h 1995033"/>
              <a:gd name="connsiteX5" fmla="*/ 683525 w 3187747"/>
              <a:gd name="connsiteY5" fmla="*/ 0 h 1995033"/>
              <a:gd name="connsiteX6" fmla="*/ 886847 w 3187747"/>
              <a:gd name="connsiteY6" fmla="*/ 203322 h 1995033"/>
              <a:gd name="connsiteX7" fmla="*/ 886846 w 3187747"/>
              <a:gd name="connsiteY7" fmla="*/ 203323 h 1995033"/>
              <a:gd name="connsiteX8" fmla="*/ 3187747 w 3187747"/>
              <a:gd name="connsiteY8" fmla="*/ 203323 h 19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7747" h="1995033">
                <a:moveTo>
                  <a:pt x="3187747" y="1995033"/>
                </a:moveTo>
                <a:lnTo>
                  <a:pt x="0" y="1995033"/>
                </a:lnTo>
                <a:lnTo>
                  <a:pt x="0" y="203323"/>
                </a:lnTo>
                <a:lnTo>
                  <a:pt x="480203" y="203323"/>
                </a:lnTo>
                <a:lnTo>
                  <a:pt x="480203" y="203322"/>
                </a:lnTo>
                <a:lnTo>
                  <a:pt x="683525" y="0"/>
                </a:lnTo>
                <a:lnTo>
                  <a:pt x="886847" y="203322"/>
                </a:lnTo>
                <a:lnTo>
                  <a:pt x="886846" y="203323"/>
                </a:lnTo>
                <a:lnTo>
                  <a:pt x="3187747" y="20332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252000" rIns="0" bIns="0" rtlCol="0" anchor="t">
            <a:noAutofit/>
          </a:bodyPr>
          <a:lstStyle/>
          <a:p>
            <a:pPr algn="ctr">
              <a:spcAft>
                <a:spcPts val="1200"/>
              </a:spcAft>
            </a:pPr>
            <a:endParaRPr lang="en-AU" sz="1050" dirty="0"/>
          </a:p>
        </p:txBody>
      </p:sp>
      <p:sp>
        <p:nvSpPr>
          <p:cNvPr id="53" name="TextBox 22">
            <a:extLst>
              <a:ext uri="{FF2B5EF4-FFF2-40B4-BE49-F238E27FC236}">
                <a16:creationId xmlns:a16="http://schemas.microsoft.com/office/drawing/2014/main" id="{260F0E80-DF4C-4616-A692-28DB4FFD51CD}"/>
              </a:ext>
            </a:extLst>
          </p:cNvPr>
          <p:cNvSpPr txBox="1"/>
          <p:nvPr/>
        </p:nvSpPr>
        <p:spPr>
          <a:xfrm>
            <a:off x="1818026" y="2968652"/>
            <a:ext cx="1525772" cy="1384995"/>
          </a:xfrm>
          <a:prstGeom prst="rect">
            <a:avLst/>
          </a:prstGeom>
          <a:noFill/>
        </p:spPr>
        <p:txBody>
          <a:bodyPr wrap="square" rtlCol="0">
            <a:spAutoFit/>
          </a:bodyPr>
          <a:lstStyle/>
          <a:p>
            <a:r>
              <a:rPr lang="fr-FR" sz="1400" dirty="0">
                <a:solidFill>
                  <a:schemeClr val="bg1"/>
                </a:solidFill>
              </a:rPr>
              <a:t>« J’ai besoin d’aides auditives 
qui peuvent être adaptées à mes besoins auditifs changeants »</a:t>
            </a:r>
          </a:p>
        </p:txBody>
      </p:sp>
      <p:sp>
        <p:nvSpPr>
          <p:cNvPr id="54" name="TextBox 23">
            <a:extLst>
              <a:ext uri="{FF2B5EF4-FFF2-40B4-BE49-F238E27FC236}">
                <a16:creationId xmlns:a16="http://schemas.microsoft.com/office/drawing/2014/main" id="{71D57EEF-782C-4B00-874A-205FD270FBE4}"/>
              </a:ext>
            </a:extLst>
          </p:cNvPr>
          <p:cNvSpPr txBox="1"/>
          <p:nvPr/>
        </p:nvSpPr>
        <p:spPr>
          <a:xfrm>
            <a:off x="4240723" y="4405325"/>
            <a:ext cx="1516591" cy="1169551"/>
          </a:xfrm>
          <a:prstGeom prst="rect">
            <a:avLst/>
          </a:prstGeom>
          <a:noFill/>
        </p:spPr>
        <p:txBody>
          <a:bodyPr wrap="square" rtlCol="0">
            <a:spAutoFit/>
          </a:bodyPr>
          <a:lstStyle/>
          <a:p>
            <a:r>
              <a:rPr lang="fr-FR" sz="1400" dirty="0">
                <a:solidFill>
                  <a:schemeClr val="tx1">
                    <a:lumMod val="85000"/>
                    <a:lumOff val="15000"/>
                  </a:schemeClr>
                </a:solidFill>
              </a:rPr>
              <a:t>« J’ai besoin d’un appareil facile à manipuler et à ajuster »</a:t>
            </a:r>
          </a:p>
        </p:txBody>
      </p:sp>
      <p:pic>
        <p:nvPicPr>
          <p:cNvPr id="55" name="Graphic 5">
            <a:extLst>
              <a:ext uri="{FF2B5EF4-FFF2-40B4-BE49-F238E27FC236}">
                <a16:creationId xmlns:a16="http://schemas.microsoft.com/office/drawing/2014/main" id="{006C0C7A-916F-478E-9D85-AC7954D1AE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403" y="3267124"/>
            <a:ext cx="809623" cy="781977"/>
          </a:xfrm>
          <a:prstGeom prst="rect">
            <a:avLst/>
          </a:prstGeom>
        </p:spPr>
      </p:pic>
      <p:pic>
        <p:nvPicPr>
          <p:cNvPr id="56" name="Graphic 9">
            <a:extLst>
              <a:ext uri="{FF2B5EF4-FFF2-40B4-BE49-F238E27FC236}">
                <a16:creationId xmlns:a16="http://schemas.microsoft.com/office/drawing/2014/main" id="{52DC793D-890D-46E1-B548-18B0D7337A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95078" y="4523879"/>
            <a:ext cx="767011" cy="806548"/>
          </a:xfrm>
          <a:prstGeom prst="rect">
            <a:avLst/>
          </a:prstGeom>
        </p:spPr>
      </p:pic>
      <p:sp>
        <p:nvSpPr>
          <p:cNvPr id="26" name="Rectangle 25">
            <a:extLst>
              <a:ext uri="{FF2B5EF4-FFF2-40B4-BE49-F238E27FC236}">
                <a16:creationId xmlns:a16="http://schemas.microsoft.com/office/drawing/2014/main" id="{237098A8-53EF-4ED0-9B5B-A21261608626}"/>
              </a:ext>
            </a:extLst>
          </p:cNvPr>
          <p:cNvSpPr/>
          <p:nvPr/>
        </p:nvSpPr>
        <p:spPr>
          <a:xfrm>
            <a:off x="6232339" y="1467034"/>
            <a:ext cx="5121462" cy="49522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tlCol="0" anchor="t"/>
          <a:lstStyle/>
          <a:p>
            <a:endParaRPr lang="en-GB" sz="2800" b="1" dirty="0">
              <a:solidFill>
                <a:srgbClr val="403F38"/>
              </a:solidFill>
            </a:endParaRPr>
          </a:p>
        </p:txBody>
      </p:sp>
      <p:sp>
        <p:nvSpPr>
          <p:cNvPr id="27" name="Rounded Rectangle 9">
            <a:extLst>
              <a:ext uri="{FF2B5EF4-FFF2-40B4-BE49-F238E27FC236}">
                <a16:creationId xmlns:a16="http://schemas.microsoft.com/office/drawing/2014/main" id="{CF6C2064-5FE0-4A43-9330-0B176F5123E5}"/>
              </a:ext>
            </a:extLst>
          </p:cNvPr>
          <p:cNvSpPr/>
          <p:nvPr/>
        </p:nvSpPr>
        <p:spPr>
          <a:xfrm>
            <a:off x="2202335" y="1467034"/>
            <a:ext cx="2120900" cy="451066"/>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Besoins du patient</a:t>
            </a:r>
          </a:p>
        </p:txBody>
      </p:sp>
      <p:sp>
        <p:nvSpPr>
          <p:cNvPr id="28" name="Rounded Rectangle 10">
            <a:extLst>
              <a:ext uri="{FF2B5EF4-FFF2-40B4-BE49-F238E27FC236}">
                <a16:creationId xmlns:a16="http://schemas.microsoft.com/office/drawing/2014/main" id="{EEC094A2-9956-4161-9584-C35C1DBADA9C}"/>
              </a:ext>
            </a:extLst>
          </p:cNvPr>
          <p:cNvSpPr/>
          <p:nvPr/>
        </p:nvSpPr>
        <p:spPr>
          <a:xfrm>
            <a:off x="7861300" y="1467034"/>
            <a:ext cx="2120900" cy="451066"/>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Solution Paradise</a:t>
            </a:r>
          </a:p>
        </p:txBody>
      </p:sp>
      <p:sp>
        <p:nvSpPr>
          <p:cNvPr id="29" name="TextBox 20">
            <a:extLst>
              <a:ext uri="{FF2B5EF4-FFF2-40B4-BE49-F238E27FC236}">
                <a16:creationId xmlns:a16="http://schemas.microsoft.com/office/drawing/2014/main" id="{778274C8-3676-4EC5-A1EC-BE60DE048F9C}"/>
              </a:ext>
            </a:extLst>
          </p:cNvPr>
          <p:cNvSpPr txBox="1"/>
          <p:nvPr/>
        </p:nvSpPr>
        <p:spPr>
          <a:xfrm>
            <a:off x="6684161" y="3044463"/>
            <a:ext cx="42324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cap="none" normalizeH="0" baseline="0" dirty="0">
                <a:ln>
                  <a:noFill/>
                </a:ln>
                <a:solidFill>
                  <a:srgbClr val="83837F">
                    <a:lumMod val="50000"/>
                  </a:srgbClr>
                </a:solidFill>
                <a:uLnTx/>
                <a:uFillTx/>
                <a:latin typeface="Arial"/>
                <a:ea typeface="+mn-ea"/>
                <a:cs typeface="+mn-cs"/>
              </a:rPr>
              <a:t>Connectivité</a:t>
            </a:r>
            <a:r>
              <a:rPr kumimoji="0" lang="fr-FR" sz="1600" b="1" i="0" u="none" strike="noStrike" cap="none" normalizeH="0" dirty="0">
                <a:ln>
                  <a:noFill/>
                </a:ln>
                <a:solidFill>
                  <a:srgbClr val="83837F">
                    <a:lumMod val="50000"/>
                  </a:srgbClr>
                </a:solidFill>
                <a:uLnTx/>
                <a:uFillTx/>
                <a:latin typeface="Arial"/>
                <a:ea typeface="+mn-ea"/>
                <a:cs typeface="+mn-cs"/>
              </a:rPr>
              <a:t> universelle </a:t>
            </a:r>
            <a:endParaRPr kumimoji="0" lang="fr-FR" sz="1600" b="1" i="0" u="none" strike="noStrike" cap="none" normalizeH="0" baseline="0" noProof="0" dirty="0">
              <a:ln>
                <a:noFill/>
              </a:ln>
              <a:solidFill>
                <a:srgbClr val="83837F">
                  <a:lumMod val="50000"/>
                </a:srgbClr>
              </a:solidFill>
              <a:uLnTx/>
              <a:uFillTx/>
              <a:latin typeface="Arial"/>
              <a:ea typeface="+mn-ea"/>
              <a:cs typeface="+mn-cs"/>
            </a:endParaRPr>
          </a:p>
        </p:txBody>
      </p:sp>
      <p:sp>
        <p:nvSpPr>
          <p:cNvPr id="30" name="TextBox 21">
            <a:extLst>
              <a:ext uri="{FF2B5EF4-FFF2-40B4-BE49-F238E27FC236}">
                <a16:creationId xmlns:a16="http://schemas.microsoft.com/office/drawing/2014/main" id="{08B9D8B3-6E33-4A7A-A352-1E9F18E406C2}"/>
              </a:ext>
            </a:extLst>
          </p:cNvPr>
          <p:cNvSpPr txBox="1"/>
          <p:nvPr/>
        </p:nvSpPr>
        <p:spPr>
          <a:xfrm>
            <a:off x="6684161" y="3326930"/>
            <a:ext cx="4006040" cy="1436291"/>
          </a:xfrm>
          <a:prstGeom prst="rect">
            <a:avLst/>
          </a:prstGeom>
          <a:noFill/>
        </p:spPr>
        <p:txBody>
          <a:bodyPr wrap="square" rtlCol="0">
            <a:spAutoFit/>
          </a:bodyPr>
          <a:lstStyle>
            <a:defPPr>
              <a:defRPr lang="en-US"/>
            </a:defPPr>
            <a:lvl1pPr>
              <a:defRPr sz="1200" b="1" kern="0">
                <a:solidFill>
                  <a:srgbClr val="83837F"/>
                </a:solidFill>
              </a:defRPr>
            </a:lvl1pPr>
          </a:lstStyle>
          <a:p>
            <a:pPr marL="171450" indent="-171450" defTabSz="457200">
              <a:spcAft>
                <a:spcPts val="400"/>
              </a:spcAft>
              <a:buClr>
                <a:schemeClr val="accent1"/>
              </a:buClr>
              <a:buFont typeface="Arial" panose="020B0604020202020204" pitchFamily="34" charset="0"/>
              <a:buChar char="•"/>
              <a:defRPr/>
            </a:pPr>
            <a:r>
              <a:rPr lang="fr-FR" sz="1400" b="0" dirty="0">
                <a:solidFill>
                  <a:srgbClr val="83837F">
                    <a:lumMod val="50000"/>
                  </a:srgbClr>
                </a:solidFill>
              </a:rPr>
              <a:t>Se connecte aux smartphones* iOS</a:t>
            </a:r>
            <a:r>
              <a:rPr lang="fr-FR" sz="1400" b="0" baseline="30000" dirty="0">
                <a:solidFill>
                  <a:srgbClr val="83837F">
                    <a:lumMod val="50000"/>
                  </a:srgbClr>
                </a:solidFill>
              </a:rPr>
              <a:t>®</a:t>
            </a:r>
            <a:r>
              <a:rPr lang="fr-FR" sz="1400" b="0" dirty="0">
                <a:solidFill>
                  <a:srgbClr val="83837F">
                    <a:lumMod val="50000"/>
                  </a:srgbClr>
                </a:solidFill>
              </a:rPr>
              <a:t> ou Android™ et ceci sans aucun accessoire ou streamer supplémentaire</a:t>
            </a:r>
          </a:p>
          <a:p>
            <a:pPr marL="171450" indent="-171450" defTabSz="457200">
              <a:spcAft>
                <a:spcPts val="400"/>
              </a:spcAft>
              <a:buClr>
                <a:schemeClr val="accent1"/>
              </a:buClr>
              <a:buFont typeface="Arial" panose="020B0604020202020204" pitchFamily="34" charset="0"/>
              <a:buChar char="•"/>
              <a:defRPr/>
            </a:pPr>
            <a:r>
              <a:rPr lang="fr-FR" sz="1400" b="0" dirty="0">
                <a:solidFill>
                  <a:srgbClr val="83837F">
                    <a:lumMod val="50000"/>
                  </a:srgbClr>
                </a:solidFill>
              </a:rPr>
              <a:t>« Contrôle Tactile» pour accéder et commander les fonctionnalités Bluetooth® via une simple pression sur l’oreille</a:t>
            </a:r>
          </a:p>
        </p:txBody>
      </p:sp>
      <p:sp>
        <p:nvSpPr>
          <p:cNvPr id="31" name="TextBox 20">
            <a:extLst>
              <a:ext uri="{FF2B5EF4-FFF2-40B4-BE49-F238E27FC236}">
                <a16:creationId xmlns:a16="http://schemas.microsoft.com/office/drawing/2014/main" id="{3DB0994C-3640-421F-A334-7134FD8D501A}"/>
              </a:ext>
            </a:extLst>
          </p:cNvPr>
          <p:cNvSpPr txBox="1"/>
          <p:nvPr/>
        </p:nvSpPr>
        <p:spPr>
          <a:xfrm>
            <a:off x="6684161" y="4829922"/>
            <a:ext cx="42324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b="1" noProof="0" dirty="0">
                <a:solidFill>
                  <a:srgbClr val="83837F">
                    <a:lumMod val="50000"/>
                  </a:srgbClr>
                </a:solidFill>
                <a:latin typeface="Arial"/>
              </a:rPr>
              <a:t>Solution rechargeable</a:t>
            </a:r>
            <a:endParaRPr kumimoji="0" lang="fr-FR" sz="1600" b="1" i="0" u="none" strike="noStrike" cap="none" normalizeH="0" baseline="0" noProof="0" dirty="0">
              <a:ln>
                <a:noFill/>
              </a:ln>
              <a:solidFill>
                <a:srgbClr val="83837F">
                  <a:lumMod val="50000"/>
                </a:srgbClr>
              </a:solidFill>
              <a:uLnTx/>
              <a:uFillTx/>
              <a:latin typeface="Arial"/>
              <a:ea typeface="+mn-ea"/>
              <a:cs typeface="+mn-cs"/>
            </a:endParaRPr>
          </a:p>
        </p:txBody>
      </p:sp>
      <p:sp>
        <p:nvSpPr>
          <p:cNvPr id="32" name="TextBox 21">
            <a:extLst>
              <a:ext uri="{FF2B5EF4-FFF2-40B4-BE49-F238E27FC236}">
                <a16:creationId xmlns:a16="http://schemas.microsoft.com/office/drawing/2014/main" id="{C2F6AA7C-4FC3-4F26-AF6F-874E76A83CB8}"/>
              </a:ext>
            </a:extLst>
          </p:cNvPr>
          <p:cNvSpPr txBox="1"/>
          <p:nvPr/>
        </p:nvSpPr>
        <p:spPr>
          <a:xfrm>
            <a:off x="6684161" y="5147345"/>
            <a:ext cx="4006040" cy="1005403"/>
          </a:xfrm>
          <a:prstGeom prst="rect">
            <a:avLst/>
          </a:prstGeom>
          <a:noFill/>
        </p:spPr>
        <p:txBody>
          <a:bodyPr wrap="square" rtlCol="0">
            <a:spAutoFit/>
          </a:bodyPr>
          <a:lstStyle>
            <a:defPPr>
              <a:defRPr lang="en-US"/>
            </a:defPPr>
            <a:lvl1pPr>
              <a:defRPr sz="1200" b="1" kern="0">
                <a:solidFill>
                  <a:srgbClr val="83837F"/>
                </a:solidFill>
              </a:defRPr>
            </a:lvl1pPr>
          </a:lstStyle>
          <a:p>
            <a:pPr marL="171450" indent="-171450" defTabSz="457200">
              <a:spcAft>
                <a:spcPts val="400"/>
              </a:spcAft>
              <a:buClr>
                <a:schemeClr val="accent1"/>
              </a:buClr>
              <a:buFont typeface="Arial" panose="020B0604020202020204" pitchFamily="34" charset="0"/>
              <a:buChar char="•"/>
              <a:defRPr/>
            </a:pPr>
            <a:r>
              <a:rPr lang="fr-FR" sz="1400" b="0" dirty="0">
                <a:solidFill>
                  <a:srgbClr val="83837F">
                    <a:lumMod val="50000"/>
                  </a:srgbClr>
                </a:solidFill>
              </a:rPr>
              <a:t>Pas de manipulation fastidieuse de piles jetables</a:t>
            </a:r>
          </a:p>
          <a:p>
            <a:pPr marL="171450" indent="-171450" defTabSz="457200">
              <a:spcAft>
                <a:spcPts val="400"/>
              </a:spcAft>
              <a:buClr>
                <a:schemeClr val="accent1"/>
              </a:buClr>
              <a:buFont typeface="Arial" panose="020B0604020202020204" pitchFamily="34" charset="0"/>
              <a:buChar char="•"/>
              <a:defRPr/>
            </a:pPr>
            <a:r>
              <a:rPr lang="fr-FR" sz="1400" b="0" dirty="0">
                <a:solidFill>
                  <a:srgbClr val="83837F">
                    <a:lumMod val="50000"/>
                  </a:srgbClr>
                </a:solidFill>
              </a:rPr>
              <a:t>Autonomie d’une journée complète d’audition, y compris avec la diffusion sans fil**. </a:t>
            </a:r>
          </a:p>
        </p:txBody>
      </p:sp>
      <p:sp>
        <p:nvSpPr>
          <p:cNvPr id="33" name="TextBox 20">
            <a:extLst>
              <a:ext uri="{FF2B5EF4-FFF2-40B4-BE49-F238E27FC236}">
                <a16:creationId xmlns:a16="http://schemas.microsoft.com/office/drawing/2014/main" id="{08C7FAC6-8D85-4CE3-8E1B-0AEABAB593B8}"/>
              </a:ext>
            </a:extLst>
          </p:cNvPr>
          <p:cNvSpPr txBox="1"/>
          <p:nvPr/>
        </p:nvSpPr>
        <p:spPr>
          <a:xfrm>
            <a:off x="6684161" y="2059313"/>
            <a:ext cx="42324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cap="none" normalizeH="0" baseline="0" dirty="0">
                <a:ln>
                  <a:noFill/>
                </a:ln>
                <a:solidFill>
                  <a:srgbClr val="83837F">
                    <a:lumMod val="50000"/>
                  </a:srgbClr>
                </a:solidFill>
                <a:uLnTx/>
                <a:uFillTx/>
                <a:latin typeface="Arial"/>
                <a:ea typeface="+mn-ea"/>
                <a:cs typeface="+mn-cs"/>
              </a:rPr>
              <a:t>Solution facile à manier et robuste</a:t>
            </a:r>
            <a:endParaRPr kumimoji="0" lang="fr-FR" sz="1600" b="1" i="0" u="none" strike="noStrike" cap="none" normalizeH="0" baseline="0" noProof="0" dirty="0">
              <a:ln>
                <a:noFill/>
              </a:ln>
              <a:solidFill>
                <a:srgbClr val="83837F">
                  <a:lumMod val="50000"/>
                </a:srgbClr>
              </a:solidFill>
              <a:uLnTx/>
              <a:uFillTx/>
              <a:latin typeface="Arial"/>
              <a:ea typeface="+mn-ea"/>
              <a:cs typeface="+mn-cs"/>
            </a:endParaRPr>
          </a:p>
        </p:txBody>
      </p:sp>
      <p:sp>
        <p:nvSpPr>
          <p:cNvPr id="34" name="TextBox 21">
            <a:extLst>
              <a:ext uri="{FF2B5EF4-FFF2-40B4-BE49-F238E27FC236}">
                <a16:creationId xmlns:a16="http://schemas.microsoft.com/office/drawing/2014/main" id="{D89692B5-28CE-40B7-B67B-F1228CC33296}"/>
              </a:ext>
            </a:extLst>
          </p:cNvPr>
          <p:cNvSpPr txBox="1"/>
          <p:nvPr/>
        </p:nvSpPr>
        <p:spPr>
          <a:xfrm>
            <a:off x="6661747" y="2355560"/>
            <a:ext cx="3712227" cy="574516"/>
          </a:xfrm>
          <a:prstGeom prst="rect">
            <a:avLst/>
          </a:prstGeom>
          <a:noFill/>
        </p:spPr>
        <p:txBody>
          <a:bodyPr wrap="square" rtlCol="0">
            <a:spAutoFit/>
          </a:bodyPr>
          <a:lstStyle>
            <a:defPPr>
              <a:defRPr lang="en-US"/>
            </a:defPPr>
            <a:lvl1pPr>
              <a:defRPr sz="1200" b="1" kern="0">
                <a:solidFill>
                  <a:srgbClr val="83837F"/>
                </a:solidFill>
              </a:defRPr>
            </a:lvl1pPr>
          </a:lstStyle>
          <a:p>
            <a:pPr marL="171450" indent="-171450" defTabSz="457200">
              <a:spcAft>
                <a:spcPts val="400"/>
              </a:spcAft>
              <a:buClr>
                <a:schemeClr val="accent1"/>
              </a:buClr>
              <a:buFont typeface="Arial" panose="020B0604020202020204" pitchFamily="34" charset="0"/>
              <a:buChar char="•"/>
              <a:defRPr/>
            </a:pPr>
            <a:r>
              <a:rPr lang="fr-FR" sz="1400" b="0" dirty="0">
                <a:solidFill>
                  <a:srgbClr val="83837F">
                    <a:lumMod val="50000"/>
                  </a:srgbClr>
                </a:solidFill>
              </a:rPr>
              <a:t>Boitier robuste</a:t>
            </a:r>
          </a:p>
          <a:p>
            <a:pPr marL="171450" indent="-171450" defTabSz="457200">
              <a:spcAft>
                <a:spcPts val="400"/>
              </a:spcAft>
              <a:buClr>
                <a:schemeClr val="accent1"/>
              </a:buClr>
              <a:buFont typeface="Arial" panose="020B0604020202020204" pitchFamily="34" charset="0"/>
              <a:buChar char="•"/>
              <a:defRPr/>
            </a:pPr>
            <a:r>
              <a:rPr lang="fr-FR" sz="1400" b="0" dirty="0">
                <a:solidFill>
                  <a:srgbClr val="83837F">
                    <a:lumMod val="50000"/>
                  </a:srgbClr>
                </a:solidFill>
              </a:rPr>
              <a:t>Nouveau bouton poussoir</a:t>
            </a:r>
          </a:p>
        </p:txBody>
      </p:sp>
      <p:sp>
        <p:nvSpPr>
          <p:cNvPr id="35" name="Rectangle 34">
            <a:extLst>
              <a:ext uri="{FF2B5EF4-FFF2-40B4-BE49-F238E27FC236}">
                <a16:creationId xmlns:a16="http://schemas.microsoft.com/office/drawing/2014/main" id="{04F22026-813B-4699-943F-33DC21DB735C}"/>
              </a:ext>
            </a:extLst>
          </p:cNvPr>
          <p:cNvSpPr/>
          <p:nvPr/>
        </p:nvSpPr>
        <p:spPr>
          <a:xfrm>
            <a:off x="2669176" y="6407344"/>
            <a:ext cx="7581650" cy="338554"/>
          </a:xfrm>
          <a:prstGeom prst="rect">
            <a:avLst/>
          </a:prstGeom>
        </p:spPr>
        <p:txBody>
          <a:bodyPr wrap="square">
            <a:spAutoFit/>
          </a:bodyPr>
          <a:lstStyle/>
          <a:p>
            <a:r>
              <a:rPr lang="fr-FR" sz="800" i="1" dirty="0">
                <a:solidFill>
                  <a:schemeClr val="accent3"/>
                </a:solidFill>
              </a:rPr>
              <a:t>*Téléphones compatibles avec la technologie sans fil Bluetooth® 4.2 et la plupart des téléphones Bluetooth plus anciens.**Autonomie prévue de 16 heures, dont 8 heures d’écoute avec AutoSense™ OS associées à 4 heures de diffusion classique par Bluetooth et à 4 heures d’utilisation de TV Connector.</a:t>
            </a:r>
          </a:p>
        </p:txBody>
      </p:sp>
    </p:spTree>
    <p:extLst>
      <p:ext uri="{BB962C8B-B14F-4D97-AF65-F5344CB8AC3E}">
        <p14:creationId xmlns:p14="http://schemas.microsoft.com/office/powerpoint/2010/main" val="101350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63" presetClass="path" presetSubtype="0" accel="50000" decel="50000" fill="hold" grpId="1" nodeType="withEffect">
                                  <p:stCondLst>
                                    <p:cond delay="0"/>
                                  </p:stCondLst>
                                  <p:childTnLst>
                                    <p:animMotion origin="layout" path="M 4.58333E-6 -0.03148 L 4.58333E-6 -1.48148E-6 " pathEditMode="relative" rAng="0" ptsTypes="AA">
                                      <p:cBhvr>
                                        <p:cTn id="9" dur="500" fill="hold"/>
                                        <p:tgtEl>
                                          <p:spTgt spid="49"/>
                                        </p:tgtEl>
                                        <p:attrNameLst>
                                          <p:attrName>ppt_x</p:attrName>
                                          <p:attrName>ppt_y</p:attrName>
                                        </p:attrNameLst>
                                      </p:cBhvr>
                                      <p:rCtr x="0" y="1574"/>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63" presetClass="path" presetSubtype="0" accel="50000" decel="50000" fill="hold" grpId="1" nodeType="withEffect">
                                  <p:stCondLst>
                                    <p:cond delay="0"/>
                                  </p:stCondLst>
                                  <p:childTnLst>
                                    <p:animMotion origin="layout" path="M 3.33333E-6 -0.03148 L 3.33333E-6 -2.22222E-6 " pathEditMode="relative" rAng="0" ptsTypes="AA">
                                      <p:cBhvr>
                                        <p:cTn id="15" dur="500" fill="hold"/>
                                        <p:tgtEl>
                                          <p:spTgt spid="50"/>
                                        </p:tgtEl>
                                        <p:attrNameLst>
                                          <p:attrName>ppt_x</p:attrName>
                                          <p:attrName>ppt_y</p:attrName>
                                        </p:attrNameLst>
                                      </p:cBhvr>
                                      <p:rCtr x="0" y="1574"/>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63" presetClass="path" presetSubtype="0" accel="50000" decel="50000" fill="hold" grpId="1" nodeType="withEffect">
                                  <p:stCondLst>
                                    <p:cond delay="0"/>
                                  </p:stCondLst>
                                  <p:childTnLst>
                                    <p:animMotion origin="layout" path="M 2.91667E-6 0.03264 L 2.91667E-6 1.11111E-6 " pathEditMode="relative" rAng="0" ptsTypes="AA">
                                      <p:cBhvr>
                                        <p:cTn id="21" dur="500" fill="hold"/>
                                        <p:tgtEl>
                                          <p:spTgt spid="51"/>
                                        </p:tgtEl>
                                        <p:attrNameLst>
                                          <p:attrName>ppt_x</p:attrName>
                                          <p:attrName>ppt_y</p:attrName>
                                        </p:attrNameLst>
                                      </p:cBhvr>
                                      <p:rCtr x="0" y="-1644"/>
                                    </p:animMotion>
                                  </p:childTnLst>
                                </p:cTn>
                              </p:par>
                              <p:par>
                                <p:cTn id="22" presetID="10" presetClass="entr" presetSubtype="0" fill="hold" nodeType="withEffect">
                                  <p:stCondLst>
                                    <p:cond delay="10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63" presetClass="path" presetSubtype="0" accel="50000" decel="50000" fill="hold" nodeType="withEffect">
                                  <p:stCondLst>
                                    <p:cond delay="100"/>
                                  </p:stCondLst>
                                  <p:childTnLst>
                                    <p:animMotion origin="layout" path="M 4.58333E-6 0.03264 L 4.58333E-6 2.59259E-6 " pathEditMode="relative" rAng="0" ptsTypes="AA">
                                      <p:cBhvr>
                                        <p:cTn id="26" dur="500" fill="hold"/>
                                        <p:tgtEl>
                                          <p:spTgt spid="55"/>
                                        </p:tgtEl>
                                        <p:attrNameLst>
                                          <p:attrName>ppt_x</p:attrName>
                                          <p:attrName>ppt_y</p:attrName>
                                        </p:attrNameLst>
                                      </p:cBhvr>
                                      <p:rCtr x="0" y="-1644"/>
                                    </p:animMotion>
                                  </p:childTnLst>
                                </p:cTn>
                              </p:par>
                              <p:par>
                                <p:cTn id="27" presetID="10" presetClass="entr" presetSubtype="0" fill="hold" grpId="0" nodeType="withEffect">
                                  <p:stCondLst>
                                    <p:cond delay="2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63" presetClass="path" presetSubtype="0" accel="50000" decel="50000" fill="hold" grpId="1" nodeType="withEffect">
                                  <p:stCondLst>
                                    <p:cond delay="200"/>
                                  </p:stCondLst>
                                  <p:childTnLst>
                                    <p:animMotion origin="layout" path="M 1.04167E-6 0.03264 L 1.04167E-6 2.59259E-6 " pathEditMode="relative" rAng="0" ptsTypes="AA">
                                      <p:cBhvr>
                                        <p:cTn id="31" dur="500" fill="hold"/>
                                        <p:tgtEl>
                                          <p:spTgt spid="53"/>
                                        </p:tgtEl>
                                        <p:attrNameLst>
                                          <p:attrName>ppt_x</p:attrName>
                                          <p:attrName>ppt_y</p:attrName>
                                        </p:attrNameLst>
                                      </p:cBhvr>
                                      <p:rCtr x="0" y="-1644"/>
                                    </p:animMotion>
                                  </p:childTnLst>
                                </p:cTn>
                              </p:par>
                              <p:par>
                                <p:cTn id="32" presetID="10" presetClass="entr" presetSubtype="0" fill="hold" grpId="0" nodeType="withEffect">
                                  <p:stCondLst>
                                    <p:cond delay="50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63" presetClass="path" presetSubtype="0" accel="50000" decel="50000" fill="hold" grpId="1" nodeType="withEffect">
                                  <p:stCondLst>
                                    <p:cond delay="500"/>
                                  </p:stCondLst>
                                  <p:childTnLst>
                                    <p:animMotion origin="layout" path="M -4.79167E-6 0.03264 L -4.79167E-6 1.11111E-6 " pathEditMode="relative" rAng="0" ptsTypes="AA">
                                      <p:cBhvr>
                                        <p:cTn id="36" dur="500" fill="hold"/>
                                        <p:tgtEl>
                                          <p:spTgt spid="52"/>
                                        </p:tgtEl>
                                        <p:attrNameLst>
                                          <p:attrName>ppt_x</p:attrName>
                                          <p:attrName>ppt_y</p:attrName>
                                        </p:attrNameLst>
                                      </p:cBhvr>
                                      <p:rCtr x="0" y="-1644"/>
                                    </p:animMotion>
                                  </p:childTnLst>
                                </p:cTn>
                              </p:par>
                              <p:par>
                                <p:cTn id="37" presetID="10" presetClass="entr" presetSubtype="0" fill="hold" nodeType="withEffect">
                                  <p:stCondLst>
                                    <p:cond delay="60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63" presetClass="path" presetSubtype="0" accel="50000" decel="50000" fill="hold" nodeType="withEffect">
                                  <p:stCondLst>
                                    <p:cond delay="600"/>
                                  </p:stCondLst>
                                  <p:childTnLst>
                                    <p:animMotion origin="layout" path="M 4.16667E-6 0.03264 L 4.16667E-6 3.33333E-6 " pathEditMode="relative" rAng="0" ptsTypes="AA">
                                      <p:cBhvr>
                                        <p:cTn id="41" dur="500" fill="hold"/>
                                        <p:tgtEl>
                                          <p:spTgt spid="56"/>
                                        </p:tgtEl>
                                        <p:attrNameLst>
                                          <p:attrName>ppt_x</p:attrName>
                                          <p:attrName>ppt_y</p:attrName>
                                        </p:attrNameLst>
                                      </p:cBhvr>
                                      <p:rCtr x="0" y="-1644"/>
                                    </p:animMotion>
                                  </p:childTnLst>
                                </p:cTn>
                              </p:par>
                              <p:par>
                                <p:cTn id="42" presetID="10" presetClass="entr" presetSubtype="0" fill="hold" grpId="0" nodeType="withEffect">
                                  <p:stCondLst>
                                    <p:cond delay="70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63" presetClass="path" presetSubtype="0" accel="50000" decel="50000" fill="hold" grpId="1" nodeType="withEffect">
                                  <p:stCondLst>
                                    <p:cond delay="700"/>
                                  </p:stCondLst>
                                  <p:childTnLst>
                                    <p:animMotion origin="layout" path="M 3.95833E-6 0.03264 L 3.95833E-6 3.33333E-6 " pathEditMode="relative" rAng="0" ptsTypes="AA">
                                      <p:cBhvr>
                                        <p:cTn id="46" dur="500" fill="hold"/>
                                        <p:tgtEl>
                                          <p:spTgt spid="54"/>
                                        </p:tgtEl>
                                        <p:attrNameLst>
                                          <p:attrName>ppt_x</p:attrName>
                                          <p:attrName>ppt_y</p:attrName>
                                        </p:attrNameLst>
                                      </p:cBhvr>
                                      <p:rCtr x="0" y="-1644"/>
                                    </p:animMotion>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63" presetClass="path" presetSubtype="0" accel="50000" decel="50000" fill="hold" grpId="1" nodeType="withEffect">
                                  <p:stCondLst>
                                    <p:cond delay="0"/>
                                  </p:stCondLst>
                                  <p:childTnLst>
                                    <p:animMotion origin="layout" path="M 1.04167E-6 0.03264 L 1.04167E-6 -2.22222E-6 " pathEditMode="relative" rAng="0" ptsTypes="AA">
                                      <p:cBhvr>
                                        <p:cTn id="51" dur="500" fill="hold"/>
                                        <p:tgtEl>
                                          <p:spTgt spid="27"/>
                                        </p:tgtEl>
                                        <p:attrNameLst>
                                          <p:attrName>ppt_x</p:attrName>
                                          <p:attrName>ppt_y</p:attrName>
                                        </p:attrNameLst>
                                      </p:cBhvr>
                                      <p:rCtr x="0" y="-1644"/>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63" presetClass="path" presetSubtype="0" accel="50000" decel="50000" fill="hold" grpId="1" nodeType="withEffect">
                                  <p:stCondLst>
                                    <p:cond delay="0"/>
                                  </p:stCondLst>
                                  <p:childTnLst>
                                    <p:animMotion origin="layout" path="M 4.58333E-6 -0.03148 L 4.58333E-6 -1.48148E-6 " pathEditMode="relative" rAng="0" ptsTypes="AA">
                                      <p:cBhvr>
                                        <p:cTn id="58" dur="500" fill="hold"/>
                                        <p:tgtEl>
                                          <p:spTgt spid="26"/>
                                        </p:tgtEl>
                                        <p:attrNameLst>
                                          <p:attrName>ppt_x</p:attrName>
                                          <p:attrName>ppt_y</p:attrName>
                                        </p:attrNameLst>
                                      </p:cBhvr>
                                      <p:rCtr x="0" y="1574"/>
                                    </p:animMotion>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63" presetClass="path" presetSubtype="0" accel="50000" decel="50000" fill="hold" grpId="1" nodeType="withEffect">
                                  <p:stCondLst>
                                    <p:cond delay="0"/>
                                  </p:stCondLst>
                                  <p:childTnLst>
                                    <p:animMotion origin="layout" path="M 1.04167E-6 0.03264 L 1.04167E-6 -2.22222E-6 " pathEditMode="relative" rAng="0" ptsTypes="AA">
                                      <p:cBhvr>
                                        <p:cTn id="63" dur="500" fill="hold"/>
                                        <p:tgtEl>
                                          <p:spTgt spid="28"/>
                                        </p:tgtEl>
                                        <p:attrNameLst>
                                          <p:attrName>ppt_x</p:attrName>
                                          <p:attrName>ppt_y</p:attrName>
                                        </p:attrNameLst>
                                      </p:cBhvr>
                                      <p:rCtr x="0" y="-1644"/>
                                    </p:animMotion>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63" presetClass="path" presetSubtype="0" accel="50000" decel="50000" fill="hold" grpId="1" nodeType="withEffect">
                                  <p:stCondLst>
                                    <p:cond delay="0"/>
                                  </p:stCondLst>
                                  <p:childTnLst>
                                    <p:animMotion origin="layout" path="M 2.29167E-6 0.03264 L 2.29167E-6 -1.11111E-6 " pathEditMode="relative" rAng="0" ptsTypes="AA">
                                      <p:cBhvr>
                                        <p:cTn id="69" dur="500" fill="hold"/>
                                        <p:tgtEl>
                                          <p:spTgt spid="33"/>
                                        </p:tgtEl>
                                        <p:attrNameLst>
                                          <p:attrName>ppt_x</p:attrName>
                                          <p:attrName>ppt_y</p:attrName>
                                        </p:attrNameLst>
                                      </p:cBhvr>
                                      <p:rCtr x="0" y="-1644"/>
                                    </p:animMotion>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63" presetClass="path" presetSubtype="0" accel="50000" decel="50000" fill="hold" grpId="1" nodeType="withEffect">
                                  <p:stCondLst>
                                    <p:cond delay="0"/>
                                  </p:stCondLst>
                                  <p:childTnLst>
                                    <p:animMotion origin="layout" path="M -2.91667E-6 0.03264 L -2.91667E-6 -4.81481E-6 " pathEditMode="relative" rAng="0" ptsTypes="AA">
                                      <p:cBhvr>
                                        <p:cTn id="75" dur="500" fill="hold"/>
                                        <p:tgtEl>
                                          <p:spTgt spid="34"/>
                                        </p:tgtEl>
                                        <p:attrNameLst>
                                          <p:attrName>ppt_x</p:attrName>
                                          <p:attrName>ppt_y</p:attrName>
                                        </p:attrNameLst>
                                      </p:cBhvr>
                                      <p:rCtr x="0" y="-1644"/>
                                    </p:animMotion>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par>
                                <p:cTn id="80" presetID="63" presetClass="path" presetSubtype="0" accel="50000" decel="50000" fill="hold" grpId="1" nodeType="withEffect">
                                  <p:stCondLst>
                                    <p:cond delay="0"/>
                                  </p:stCondLst>
                                  <p:childTnLst>
                                    <p:animMotion origin="layout" path="M 2.29167E-6 0.03264 L 2.29167E-6 -1.11111E-6 " pathEditMode="relative" rAng="0" ptsTypes="AA">
                                      <p:cBhvr>
                                        <p:cTn id="81" dur="500" fill="hold"/>
                                        <p:tgtEl>
                                          <p:spTgt spid="29"/>
                                        </p:tgtEl>
                                        <p:attrNameLst>
                                          <p:attrName>ppt_x</p:attrName>
                                          <p:attrName>ppt_y</p:attrName>
                                        </p:attrNameLst>
                                      </p:cBhvr>
                                      <p:rCtr x="0" y="-1644"/>
                                    </p:animMotion>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63" presetClass="path" presetSubtype="0" accel="50000" decel="50000" fill="hold" grpId="1" nodeType="withEffect">
                                  <p:stCondLst>
                                    <p:cond delay="0"/>
                                  </p:stCondLst>
                                  <p:childTnLst>
                                    <p:animMotion origin="layout" path="M -2.91667E-6 0.03264 L -2.91667E-6 -4.81481E-6 " pathEditMode="relative" rAng="0" ptsTypes="AA">
                                      <p:cBhvr>
                                        <p:cTn id="87" dur="500" fill="hold"/>
                                        <p:tgtEl>
                                          <p:spTgt spid="30"/>
                                        </p:tgtEl>
                                        <p:attrNameLst>
                                          <p:attrName>ppt_x</p:attrName>
                                          <p:attrName>ppt_y</p:attrName>
                                        </p:attrNameLst>
                                      </p:cBhvr>
                                      <p:rCtr x="0" y="-1644"/>
                                    </p:animMotion>
                                  </p:childTnLst>
                                </p:cTn>
                              </p:par>
                            </p:childTnLst>
                          </p:cTn>
                        </p:par>
                        <p:par>
                          <p:cTn id="88" fill="hold">
                            <p:stCondLst>
                              <p:cond delay="2500"/>
                            </p:stCondLst>
                            <p:childTnLst>
                              <p:par>
                                <p:cTn id="89" presetID="10" presetClass="entr" presetSubtype="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par>
                                <p:cTn id="92" presetID="63" presetClass="path" presetSubtype="0" accel="50000" decel="50000" fill="hold" grpId="1" nodeType="withEffect">
                                  <p:stCondLst>
                                    <p:cond delay="0"/>
                                  </p:stCondLst>
                                  <p:childTnLst>
                                    <p:animMotion origin="layout" path="M 2.29167E-6 0.03264 L 2.29167E-6 -1.11111E-6 " pathEditMode="relative" rAng="0" ptsTypes="AA">
                                      <p:cBhvr>
                                        <p:cTn id="93" dur="500" fill="hold"/>
                                        <p:tgtEl>
                                          <p:spTgt spid="31"/>
                                        </p:tgtEl>
                                        <p:attrNameLst>
                                          <p:attrName>ppt_x</p:attrName>
                                          <p:attrName>ppt_y</p:attrName>
                                        </p:attrNameLst>
                                      </p:cBhvr>
                                      <p:rCtr x="0" y="-1644"/>
                                    </p:animMotion>
                                  </p:childTnLst>
                                </p:cTn>
                              </p:par>
                            </p:childTnLst>
                          </p:cTn>
                        </p:par>
                        <p:par>
                          <p:cTn id="94" fill="hold">
                            <p:stCondLst>
                              <p:cond delay="30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par>
                                <p:cTn id="98" presetID="63" presetClass="path" presetSubtype="0" accel="50000" decel="50000" fill="hold" grpId="1" nodeType="withEffect">
                                  <p:stCondLst>
                                    <p:cond delay="0"/>
                                  </p:stCondLst>
                                  <p:childTnLst>
                                    <p:animMotion origin="layout" path="M -2.91667E-6 0.03264 L -2.91667E-6 -4.81481E-6 " pathEditMode="relative" rAng="0" ptsTypes="AA">
                                      <p:cBhvr>
                                        <p:cTn id="99" dur="500" fill="hold"/>
                                        <p:tgtEl>
                                          <p:spTgt spid="32"/>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p:bldP spid="50" grpId="1"/>
      <p:bldP spid="51" grpId="0" animBg="1"/>
      <p:bldP spid="51" grpId="1" animBg="1"/>
      <p:bldP spid="52" grpId="0" animBg="1"/>
      <p:bldP spid="52" grpId="1" animBg="1"/>
      <p:bldP spid="53" grpId="0"/>
      <p:bldP spid="53" grpId="1"/>
      <p:bldP spid="54" grpId="0"/>
      <p:bldP spid="54" grpId="1"/>
      <p:bldP spid="26" grpId="0" animBg="1"/>
      <p:bldP spid="26" grpId="1" animBg="1"/>
      <p:bldP spid="27" grpId="0" animBg="1"/>
      <p:bldP spid="27" grpId="1" animBg="1"/>
      <p:bldP spid="28" grpId="0" animBg="1"/>
      <p:bldP spid="28" grpId="1" animBg="1"/>
      <p:bldP spid="29" grpId="0"/>
      <p:bldP spid="29" grpId="1"/>
      <p:bldP spid="30" grpId="0"/>
      <p:bldP spid="30" grpId="1"/>
      <p:bldP spid="31" grpId="0"/>
      <p:bldP spid="31" grpId="1"/>
      <p:bldP spid="32" grpId="0"/>
      <p:bldP spid="32" grpId="1"/>
      <p:bldP spid="33" grpId="0"/>
      <p:bldP spid="33" grpId="1"/>
      <p:bldP spid="34" grpId="0"/>
      <p:bldP spid="34" grpId="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 name="Picture 62">
            <a:extLst>
              <a:ext uri="{FF2B5EF4-FFF2-40B4-BE49-F238E27FC236}">
                <a16:creationId xmlns:a16="http://schemas.microsoft.com/office/drawing/2014/main" id="{05EE742C-E92C-4D53-BA6D-76EEEDD24A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6580" y="1739578"/>
            <a:ext cx="2866535" cy="2866535"/>
          </a:xfrm>
          <a:prstGeom prst="rect">
            <a:avLst/>
          </a:prstGeom>
        </p:spPr>
      </p:pic>
      <p:sp>
        <p:nvSpPr>
          <p:cNvPr id="2" name="Title 1"/>
          <p:cNvSpPr>
            <a:spLocks noGrp="1"/>
          </p:cNvSpPr>
          <p:nvPr>
            <p:ph type="title"/>
          </p:nvPr>
        </p:nvSpPr>
        <p:spPr/>
        <p:txBody>
          <a:bodyPr>
            <a:normAutofit/>
          </a:bodyPr>
          <a:lstStyle/>
          <a:p>
            <a:pPr>
              <a:lnSpc>
                <a:spcPts val="3200"/>
              </a:lnSpc>
            </a:pPr>
            <a:r>
              <a:rPr lang="fr-FR" dirty="0"/>
              <a:t>Paradise : se connecte aux appareils Bluetooth</a:t>
            </a:r>
          </a:p>
        </p:txBody>
      </p:sp>
      <p:sp>
        <p:nvSpPr>
          <p:cNvPr id="5" name="Footer Placeholder 4"/>
          <p:cNvSpPr>
            <a:spLocks noGrp="1"/>
          </p:cNvSpPr>
          <p:nvPr>
            <p:ph type="ftr" sz="quarter" idx="3"/>
          </p:nvPr>
        </p:nvSpPr>
        <p:spPr/>
        <p:txBody>
          <a:bodyPr/>
          <a:lstStyle/>
          <a:p>
            <a:r>
              <a:rPr lang="fr-FR" noProof="0"/>
              <a:t>I    Technologie Paradise</a:t>
            </a:r>
          </a:p>
        </p:txBody>
      </p:sp>
      <p:sp>
        <p:nvSpPr>
          <p:cNvPr id="6" name="Slide Number Placeholder 5"/>
          <p:cNvSpPr>
            <a:spLocks noGrp="1"/>
          </p:cNvSpPr>
          <p:nvPr>
            <p:ph type="sldNum" sz="quarter" idx="4"/>
          </p:nvPr>
        </p:nvSpPr>
        <p:spPr/>
        <p:txBody>
          <a:bodyPr/>
          <a:lstStyle/>
          <a:p>
            <a:fld id="{AE328127-08F8-47EE-8464-9053AE567DEE}" type="slidenum">
              <a:rPr lang="en-GB" noProof="0" smtClean="0"/>
              <a:pPr/>
              <a:t>41</a:t>
            </a:fld>
            <a:endParaRPr lang="en-GB" noProof="0"/>
          </a:p>
        </p:txBody>
      </p:sp>
      <p:sp>
        <p:nvSpPr>
          <p:cNvPr id="7" name="Date Placeholder 6"/>
          <p:cNvSpPr>
            <a:spLocks noGrp="1"/>
          </p:cNvSpPr>
          <p:nvPr>
            <p:ph type="dt" sz="half" idx="2"/>
          </p:nvPr>
        </p:nvSpPr>
        <p:spPr/>
        <p:txBody>
          <a:bodyPr/>
          <a:lstStyle/>
          <a:p>
            <a:fld id="{E08C736C-84EC-4E18-B3A0-CD620D3ED6E3}" type="datetime1">
              <a:rPr lang="en-GB" noProof="0" smtClean="0"/>
              <a:t>05/11/2020</a:t>
            </a:fld>
            <a:endParaRPr lang="en-GB" noProof="0"/>
          </a:p>
        </p:txBody>
      </p:sp>
      <p:sp>
        <p:nvSpPr>
          <p:cNvPr id="46" name="Rectangle 45">
            <a:extLst>
              <a:ext uri="{FF2B5EF4-FFF2-40B4-BE49-F238E27FC236}">
                <a16:creationId xmlns:a16="http://schemas.microsoft.com/office/drawing/2014/main" id="{C936F675-DFA6-485F-8E41-359DC70867AB}"/>
              </a:ext>
            </a:extLst>
          </p:cNvPr>
          <p:cNvSpPr/>
          <p:nvPr/>
        </p:nvSpPr>
        <p:spPr>
          <a:xfrm rot="10800000" flipV="1">
            <a:off x="887136" y="1673261"/>
            <a:ext cx="2336211" cy="1087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16000" bIns="252000" rtlCol="0" anchor="ctr"/>
          <a:lstStyle/>
          <a:p>
            <a:r>
              <a:rPr lang="fr-FR" sz="1600" b="1">
                <a:solidFill>
                  <a:schemeClr val="tx2"/>
                </a:solidFill>
              </a:rPr>
              <a:t>Smartphones</a:t>
            </a:r>
          </a:p>
        </p:txBody>
      </p:sp>
      <p:pic>
        <p:nvPicPr>
          <p:cNvPr id="108" name="Picture 107">
            <a:extLst>
              <a:ext uri="{FF2B5EF4-FFF2-40B4-BE49-F238E27FC236}">
                <a16:creationId xmlns:a16="http://schemas.microsoft.com/office/drawing/2014/main" id="{A9271A25-3AD4-4FD3-ABC4-11874B8FC5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0572" y="1679657"/>
            <a:ext cx="1048168" cy="1048168"/>
          </a:xfrm>
          <a:prstGeom prst="rect">
            <a:avLst/>
          </a:prstGeom>
        </p:spPr>
      </p:pic>
      <p:grpSp>
        <p:nvGrpSpPr>
          <p:cNvPr id="83" name="Group 82"/>
          <p:cNvGrpSpPr/>
          <p:nvPr/>
        </p:nvGrpSpPr>
        <p:grpSpPr>
          <a:xfrm flipH="1">
            <a:off x="3566234" y="2279661"/>
            <a:ext cx="1524612" cy="941384"/>
            <a:chOff x="6217147" y="1832122"/>
            <a:chExt cx="1918347" cy="1349546"/>
          </a:xfrm>
        </p:grpSpPr>
        <p:sp>
          <p:nvSpPr>
            <p:cNvPr id="84" name="Oval 83"/>
            <p:cNvSpPr/>
            <p:nvPr/>
          </p:nvSpPr>
          <p:spPr>
            <a:xfrm>
              <a:off x="6217147" y="3037568"/>
              <a:ext cx="144100" cy="144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84"/>
            <p:cNvSpPr/>
            <p:nvPr/>
          </p:nvSpPr>
          <p:spPr>
            <a:xfrm>
              <a:off x="6299552" y="1832122"/>
              <a:ext cx="1835942" cy="1245728"/>
            </a:xfrm>
            <a:custGeom>
              <a:avLst/>
              <a:gdLst>
                <a:gd name="connsiteX0" fmla="*/ 0 w 1866900"/>
                <a:gd name="connsiteY0" fmla="*/ 657225 h 657225"/>
                <a:gd name="connsiteX1" fmla="*/ 904875 w 1866900"/>
                <a:gd name="connsiteY1" fmla="*/ 0 h 657225"/>
                <a:gd name="connsiteX2" fmla="*/ 1866900 w 1866900"/>
                <a:gd name="connsiteY2" fmla="*/ 0 h 657225"/>
              </a:gdLst>
              <a:ahLst/>
              <a:cxnLst>
                <a:cxn ang="0">
                  <a:pos x="connsiteX0" y="connsiteY0"/>
                </a:cxn>
                <a:cxn ang="0">
                  <a:pos x="connsiteX1" y="connsiteY1"/>
                </a:cxn>
                <a:cxn ang="0">
                  <a:pos x="connsiteX2" y="connsiteY2"/>
                </a:cxn>
              </a:cxnLst>
              <a:rect l="l" t="t" r="r" b="b"/>
              <a:pathLst>
                <a:path w="1866900" h="657225">
                  <a:moveTo>
                    <a:pt x="0" y="657225"/>
                  </a:moveTo>
                  <a:lnTo>
                    <a:pt x="904875" y="0"/>
                  </a:lnTo>
                  <a:lnTo>
                    <a:pt x="1866900" y="0"/>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C936F675-DFA6-485F-8E41-359DC70867AB}"/>
              </a:ext>
            </a:extLst>
          </p:cNvPr>
          <p:cNvSpPr/>
          <p:nvPr/>
        </p:nvSpPr>
        <p:spPr>
          <a:xfrm rot="10800000" flipV="1">
            <a:off x="9343334" y="3129533"/>
            <a:ext cx="2336210" cy="1087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000" tIns="252000" rIns="216000" bIns="252000" rtlCol="0" anchor="ctr"/>
          <a:lstStyle/>
          <a:p>
            <a:r>
              <a:rPr lang="fr-FR" sz="1600" b="1">
                <a:solidFill>
                  <a:schemeClr val="tx2"/>
                </a:solidFill>
              </a:rPr>
              <a:t>Tablettes</a:t>
            </a:r>
          </a:p>
        </p:txBody>
      </p:sp>
      <p:pic>
        <p:nvPicPr>
          <p:cNvPr id="109" name="Picture 108">
            <a:extLst>
              <a:ext uri="{FF2B5EF4-FFF2-40B4-BE49-F238E27FC236}">
                <a16:creationId xmlns:a16="http://schemas.microsoft.com/office/drawing/2014/main" id="{A93B36F8-5138-45C8-B667-5EAD021309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70818" y="3147764"/>
            <a:ext cx="772467" cy="1016510"/>
          </a:xfrm>
          <a:prstGeom prst="rect">
            <a:avLst/>
          </a:prstGeom>
        </p:spPr>
      </p:pic>
      <p:grpSp>
        <p:nvGrpSpPr>
          <p:cNvPr id="93" name="Group 92"/>
          <p:cNvGrpSpPr/>
          <p:nvPr/>
        </p:nvGrpSpPr>
        <p:grpSpPr>
          <a:xfrm rot="10800000">
            <a:off x="6855278" y="3770963"/>
            <a:ext cx="2001251" cy="177371"/>
            <a:chOff x="3109106" y="3333593"/>
            <a:chExt cx="2592723" cy="144100"/>
          </a:xfrm>
        </p:grpSpPr>
        <p:sp>
          <p:nvSpPr>
            <p:cNvPr id="94" name="Oval 93"/>
            <p:cNvSpPr/>
            <p:nvPr/>
          </p:nvSpPr>
          <p:spPr>
            <a:xfrm flipH="1">
              <a:off x="5557729" y="3333593"/>
              <a:ext cx="144100" cy="144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Connector 94"/>
            <p:cNvCxnSpPr/>
            <p:nvPr/>
          </p:nvCxnSpPr>
          <p:spPr>
            <a:xfrm rot="10800000" flipH="1">
              <a:off x="3109106" y="3407314"/>
              <a:ext cx="2520673" cy="0"/>
            </a:xfrm>
            <a:prstGeom prst="lin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2" name="Group 31"/>
          <p:cNvGrpSpPr/>
          <p:nvPr/>
        </p:nvGrpSpPr>
        <p:grpSpPr>
          <a:xfrm>
            <a:off x="1009735" y="4156891"/>
            <a:ext cx="5080166" cy="2053409"/>
            <a:chOff x="1009735" y="4156891"/>
            <a:chExt cx="5080166" cy="2053409"/>
          </a:xfrm>
        </p:grpSpPr>
        <p:sp>
          <p:nvSpPr>
            <p:cNvPr id="43" name="Rectangle 42">
              <a:extLst>
                <a:ext uri="{FF2B5EF4-FFF2-40B4-BE49-F238E27FC236}">
                  <a16:creationId xmlns:a16="http://schemas.microsoft.com/office/drawing/2014/main" id="{C936F675-DFA6-485F-8E41-359DC70867AB}"/>
                </a:ext>
              </a:extLst>
            </p:cNvPr>
            <p:cNvSpPr/>
            <p:nvPr/>
          </p:nvSpPr>
          <p:spPr>
            <a:xfrm rot="10800000" flipV="1">
              <a:off x="1009735" y="5122760"/>
              <a:ext cx="2336211" cy="1087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16000" bIns="252000" rtlCol="0" anchor="ctr"/>
            <a:lstStyle/>
            <a:p>
              <a:r>
                <a:rPr lang="fr-FR" sz="1600" b="1" dirty="0">
                  <a:solidFill>
                    <a:schemeClr val="tx2"/>
                  </a:solidFill>
                </a:rPr>
                <a:t>Livres 
électroniques</a:t>
              </a:r>
            </a:p>
          </p:txBody>
        </p:sp>
        <p:grpSp>
          <p:nvGrpSpPr>
            <p:cNvPr id="79" name="Group 78"/>
            <p:cNvGrpSpPr/>
            <p:nvPr/>
          </p:nvGrpSpPr>
          <p:grpSpPr>
            <a:xfrm rot="10800000">
              <a:off x="3599036" y="4156891"/>
              <a:ext cx="2490865" cy="1541754"/>
              <a:chOff x="5644626" y="1832124"/>
              <a:chExt cx="2490865" cy="1541754"/>
            </a:xfrm>
          </p:grpSpPr>
          <p:sp>
            <p:nvSpPr>
              <p:cNvPr id="80" name="Oval 79"/>
              <p:cNvSpPr/>
              <p:nvPr/>
            </p:nvSpPr>
            <p:spPr>
              <a:xfrm>
                <a:off x="5644626" y="3229778"/>
                <a:ext cx="144100" cy="144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80"/>
              <p:cNvSpPr/>
              <p:nvPr/>
            </p:nvSpPr>
            <p:spPr>
              <a:xfrm>
                <a:off x="5721711" y="1832124"/>
                <a:ext cx="2413780" cy="1469703"/>
              </a:xfrm>
              <a:custGeom>
                <a:avLst/>
                <a:gdLst>
                  <a:gd name="connsiteX0" fmla="*/ 0 w 1866900"/>
                  <a:gd name="connsiteY0" fmla="*/ 657225 h 657225"/>
                  <a:gd name="connsiteX1" fmla="*/ 904875 w 1866900"/>
                  <a:gd name="connsiteY1" fmla="*/ 0 h 657225"/>
                  <a:gd name="connsiteX2" fmla="*/ 1866900 w 1866900"/>
                  <a:gd name="connsiteY2" fmla="*/ 0 h 657225"/>
                </a:gdLst>
                <a:ahLst/>
                <a:cxnLst>
                  <a:cxn ang="0">
                    <a:pos x="connsiteX0" y="connsiteY0"/>
                  </a:cxn>
                  <a:cxn ang="0">
                    <a:pos x="connsiteX1" y="connsiteY1"/>
                  </a:cxn>
                  <a:cxn ang="0">
                    <a:pos x="connsiteX2" y="connsiteY2"/>
                  </a:cxn>
                </a:cxnLst>
                <a:rect l="l" t="t" r="r" b="b"/>
                <a:pathLst>
                  <a:path w="1866900" h="657225">
                    <a:moveTo>
                      <a:pt x="0" y="657225"/>
                    </a:moveTo>
                    <a:lnTo>
                      <a:pt x="904875" y="0"/>
                    </a:lnTo>
                    <a:lnTo>
                      <a:pt x="1866900" y="0"/>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80941" y="5232218"/>
              <a:ext cx="868624" cy="868624"/>
            </a:xfrm>
            <a:prstGeom prst="rect">
              <a:avLst/>
            </a:prstGeom>
          </p:spPr>
        </p:pic>
      </p:grpSp>
      <p:sp>
        <p:nvSpPr>
          <p:cNvPr id="51" name="Rectangle 50">
            <a:extLst>
              <a:ext uri="{FF2B5EF4-FFF2-40B4-BE49-F238E27FC236}">
                <a16:creationId xmlns:a16="http://schemas.microsoft.com/office/drawing/2014/main" id="{C936F675-DFA6-485F-8E41-359DC70867AB}"/>
              </a:ext>
            </a:extLst>
          </p:cNvPr>
          <p:cNvSpPr/>
          <p:nvPr/>
        </p:nvSpPr>
        <p:spPr>
          <a:xfrm rot="10800000" flipV="1">
            <a:off x="8794530" y="1682922"/>
            <a:ext cx="2336210" cy="1087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000" tIns="252000" rIns="216000" bIns="252000" rtlCol="0" anchor="ctr"/>
          <a:lstStyle/>
          <a:p>
            <a:r>
              <a:rPr lang="fr-FR" sz="1600" b="1" dirty="0">
                <a:solidFill>
                  <a:schemeClr val="tx2"/>
                </a:solidFill>
              </a:rPr>
              <a:t>Appareils 
Roger</a:t>
            </a:r>
          </a:p>
        </p:txBody>
      </p:sp>
      <p:pic>
        <p:nvPicPr>
          <p:cNvPr id="104" name="Picture 103">
            <a:extLst>
              <a:ext uri="{FF2B5EF4-FFF2-40B4-BE49-F238E27FC236}">
                <a16:creationId xmlns:a16="http://schemas.microsoft.com/office/drawing/2014/main" id="{4C4F8A3A-C5D0-467E-B5FB-3AE1E239D82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78462" y="2320499"/>
            <a:ext cx="912960" cy="436210"/>
          </a:xfrm>
          <a:prstGeom prst="rect">
            <a:avLst/>
          </a:prstGeom>
        </p:spPr>
      </p:pic>
      <p:grpSp>
        <p:nvGrpSpPr>
          <p:cNvPr id="12" name="Group 11"/>
          <p:cNvGrpSpPr/>
          <p:nvPr/>
        </p:nvGrpSpPr>
        <p:grpSpPr>
          <a:xfrm>
            <a:off x="6597633" y="2225794"/>
            <a:ext cx="1730916" cy="879750"/>
            <a:chOff x="5879488" y="1832123"/>
            <a:chExt cx="2256003" cy="1324090"/>
          </a:xfrm>
        </p:grpSpPr>
        <p:sp>
          <p:nvSpPr>
            <p:cNvPr id="9" name="Oval 8"/>
            <p:cNvSpPr/>
            <p:nvPr/>
          </p:nvSpPr>
          <p:spPr>
            <a:xfrm>
              <a:off x="5879488" y="3012113"/>
              <a:ext cx="144100" cy="144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5951539" y="1832123"/>
              <a:ext cx="2183952" cy="1252040"/>
            </a:xfrm>
            <a:custGeom>
              <a:avLst/>
              <a:gdLst>
                <a:gd name="connsiteX0" fmla="*/ 0 w 1866900"/>
                <a:gd name="connsiteY0" fmla="*/ 657225 h 657225"/>
                <a:gd name="connsiteX1" fmla="*/ 904875 w 1866900"/>
                <a:gd name="connsiteY1" fmla="*/ 0 h 657225"/>
                <a:gd name="connsiteX2" fmla="*/ 1866900 w 1866900"/>
                <a:gd name="connsiteY2" fmla="*/ 0 h 657225"/>
              </a:gdLst>
              <a:ahLst/>
              <a:cxnLst>
                <a:cxn ang="0">
                  <a:pos x="connsiteX0" y="connsiteY0"/>
                </a:cxn>
                <a:cxn ang="0">
                  <a:pos x="connsiteX1" y="connsiteY1"/>
                </a:cxn>
                <a:cxn ang="0">
                  <a:pos x="connsiteX2" y="connsiteY2"/>
                </a:cxn>
              </a:cxnLst>
              <a:rect l="l" t="t" r="r" b="b"/>
              <a:pathLst>
                <a:path w="1866900" h="657225">
                  <a:moveTo>
                    <a:pt x="0" y="657225"/>
                  </a:moveTo>
                  <a:lnTo>
                    <a:pt x="904875" y="0"/>
                  </a:lnTo>
                  <a:lnTo>
                    <a:pt x="1866900" y="0"/>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 name="Picture 10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25078" y="1588023"/>
            <a:ext cx="1609472" cy="986606"/>
          </a:xfrm>
          <a:prstGeom prst="rect">
            <a:avLst/>
          </a:prstGeom>
        </p:spPr>
      </p:pic>
      <p:grpSp>
        <p:nvGrpSpPr>
          <p:cNvPr id="30" name="Group 29"/>
          <p:cNvGrpSpPr/>
          <p:nvPr/>
        </p:nvGrpSpPr>
        <p:grpSpPr>
          <a:xfrm>
            <a:off x="483582" y="3130345"/>
            <a:ext cx="3882794" cy="1087540"/>
            <a:chOff x="432316" y="2561418"/>
            <a:chExt cx="3882794" cy="1087540"/>
          </a:xfrm>
        </p:grpSpPr>
        <p:sp>
          <p:nvSpPr>
            <p:cNvPr id="48" name="Rectangle 47">
              <a:extLst>
                <a:ext uri="{FF2B5EF4-FFF2-40B4-BE49-F238E27FC236}">
                  <a16:creationId xmlns:a16="http://schemas.microsoft.com/office/drawing/2014/main" id="{C936F675-DFA6-485F-8E41-359DC70867AB}"/>
                </a:ext>
              </a:extLst>
            </p:cNvPr>
            <p:cNvSpPr/>
            <p:nvPr/>
          </p:nvSpPr>
          <p:spPr>
            <a:xfrm rot="10800000" flipV="1">
              <a:off x="432316" y="2561418"/>
              <a:ext cx="2336211" cy="1087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16000" bIns="252000" rtlCol="0" anchor="ctr"/>
            <a:lstStyle/>
            <a:p>
              <a:pPr>
                <a:lnSpc>
                  <a:spcPts val="1600"/>
                </a:lnSpc>
              </a:pPr>
              <a:r>
                <a:rPr lang="fr-FR" sz="1600" b="1" dirty="0">
                  <a:solidFill>
                    <a:schemeClr val="tx2"/>
                  </a:solidFill>
                </a:rPr>
                <a:t>Ordinateurs 
portables</a:t>
              </a:r>
            </a:p>
          </p:txBody>
        </p:sp>
        <p:grpSp>
          <p:nvGrpSpPr>
            <p:cNvPr id="18" name="Group 17"/>
            <p:cNvGrpSpPr/>
            <p:nvPr/>
          </p:nvGrpSpPr>
          <p:grpSpPr>
            <a:xfrm>
              <a:off x="3109106" y="3333593"/>
              <a:ext cx="1206004" cy="144100"/>
              <a:chOff x="3109106" y="3333593"/>
              <a:chExt cx="1206004" cy="144100"/>
            </a:xfrm>
          </p:grpSpPr>
          <p:sp>
            <p:nvSpPr>
              <p:cNvPr id="86" name="Oval 85"/>
              <p:cNvSpPr/>
              <p:nvPr/>
            </p:nvSpPr>
            <p:spPr>
              <a:xfrm flipH="1">
                <a:off x="4171010" y="3333593"/>
                <a:ext cx="144100" cy="144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a:cxnSpLocks/>
              </p:cNvCxnSpPr>
              <p:nvPr/>
            </p:nvCxnSpPr>
            <p:spPr>
              <a:xfrm>
                <a:off x="3109106" y="3407314"/>
                <a:ext cx="1166208" cy="0"/>
              </a:xfrm>
              <a:prstGeom prst="lin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grpSp>
      <p:pic>
        <p:nvPicPr>
          <p:cNvPr id="3" name="Picture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1253495">
            <a:off x="2005591" y="3215959"/>
            <a:ext cx="1041212" cy="925172"/>
          </a:xfrm>
          <a:prstGeom prst="rect">
            <a:avLst/>
          </a:prstGeom>
        </p:spPr>
      </p:pic>
      <p:grpSp>
        <p:nvGrpSpPr>
          <p:cNvPr id="61" name="Group 60">
            <a:extLst>
              <a:ext uri="{FF2B5EF4-FFF2-40B4-BE49-F238E27FC236}">
                <a16:creationId xmlns:a16="http://schemas.microsoft.com/office/drawing/2014/main" id="{ED88BA93-A23A-4A05-A613-7CE40B11E4D0}"/>
              </a:ext>
            </a:extLst>
          </p:cNvPr>
          <p:cNvGrpSpPr/>
          <p:nvPr/>
        </p:nvGrpSpPr>
        <p:grpSpPr>
          <a:xfrm>
            <a:off x="6453620" y="4196169"/>
            <a:ext cx="5465110" cy="2090312"/>
            <a:chOff x="6417221" y="4212811"/>
            <a:chExt cx="5465110" cy="2090312"/>
          </a:xfrm>
        </p:grpSpPr>
        <p:grpSp>
          <p:nvGrpSpPr>
            <p:cNvPr id="62" name="Group 61">
              <a:extLst>
                <a:ext uri="{FF2B5EF4-FFF2-40B4-BE49-F238E27FC236}">
                  <a16:creationId xmlns:a16="http://schemas.microsoft.com/office/drawing/2014/main" id="{85F3282E-1D4A-469D-AED8-83F55FB44EC9}"/>
                </a:ext>
              </a:extLst>
            </p:cNvPr>
            <p:cNvGrpSpPr/>
            <p:nvPr/>
          </p:nvGrpSpPr>
          <p:grpSpPr>
            <a:xfrm>
              <a:off x="6417221" y="4212811"/>
              <a:ext cx="5465110" cy="2090312"/>
              <a:chOff x="6295956" y="3000326"/>
              <a:chExt cx="5465110" cy="2090312"/>
            </a:xfrm>
          </p:grpSpPr>
          <p:sp>
            <p:nvSpPr>
              <p:cNvPr id="64" name="Rectangle 63">
                <a:extLst>
                  <a:ext uri="{FF2B5EF4-FFF2-40B4-BE49-F238E27FC236}">
                    <a16:creationId xmlns:a16="http://schemas.microsoft.com/office/drawing/2014/main" id="{C936F675-DFA6-485F-8E41-359DC70867AB}"/>
                  </a:ext>
                </a:extLst>
              </p:cNvPr>
              <p:cNvSpPr/>
              <p:nvPr/>
            </p:nvSpPr>
            <p:spPr>
              <a:xfrm rot="10800000" flipV="1">
                <a:off x="9154590" y="3707233"/>
                <a:ext cx="2606476" cy="12014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000" tIns="252000" rIns="216000" bIns="252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600" b="1" dirty="0" err="1">
                    <a:solidFill>
                      <a:schemeClr val="tx2"/>
                    </a:solidFill>
                  </a:rPr>
                  <a:t>Télévisions</a:t>
                </a:r>
                <a:endParaRPr lang="en-GB" sz="1600" b="1" dirty="0">
                  <a:solidFill>
                    <a:schemeClr val="tx2"/>
                  </a:solidFill>
                </a:endParaRPr>
              </a:p>
            </p:txBody>
          </p:sp>
          <p:sp>
            <p:nvSpPr>
              <p:cNvPr id="65" name="Oval 64">
                <a:extLst>
                  <a:ext uri="{FF2B5EF4-FFF2-40B4-BE49-F238E27FC236}">
                    <a16:creationId xmlns:a16="http://schemas.microsoft.com/office/drawing/2014/main" id="{86BA70D1-B747-44BA-AA34-998EE866D9D8}"/>
                  </a:ext>
                </a:extLst>
              </p:cNvPr>
              <p:cNvSpPr/>
              <p:nvPr/>
            </p:nvSpPr>
            <p:spPr>
              <a:xfrm rot="10800000" flipH="1">
                <a:off x="6295956" y="3000326"/>
                <a:ext cx="144100" cy="144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66" name="Picture 65">
                <a:extLst>
                  <a:ext uri="{FF2B5EF4-FFF2-40B4-BE49-F238E27FC236}">
                    <a16:creationId xmlns:a16="http://schemas.microsoft.com/office/drawing/2014/main" id="{F94E22F6-FF96-4FFF-9862-EB68B55EA63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97633" y="3504964"/>
                <a:ext cx="1585674" cy="1585674"/>
              </a:xfrm>
              <a:prstGeom prst="rect">
                <a:avLst/>
              </a:prstGeom>
            </p:spPr>
          </p:pic>
        </p:grpSp>
        <p:sp>
          <p:nvSpPr>
            <p:cNvPr id="63" name="Freeform 80">
              <a:extLst>
                <a:ext uri="{FF2B5EF4-FFF2-40B4-BE49-F238E27FC236}">
                  <a16:creationId xmlns:a16="http://schemas.microsoft.com/office/drawing/2014/main" id="{805F756F-4EDF-4960-8D71-5FE295B98CE6}"/>
                </a:ext>
              </a:extLst>
            </p:cNvPr>
            <p:cNvSpPr/>
            <p:nvPr/>
          </p:nvSpPr>
          <p:spPr>
            <a:xfrm rot="10800000" flipH="1">
              <a:off x="6505289" y="4318622"/>
              <a:ext cx="2413780" cy="1469703"/>
            </a:xfrm>
            <a:custGeom>
              <a:avLst/>
              <a:gdLst>
                <a:gd name="connsiteX0" fmla="*/ 0 w 1866900"/>
                <a:gd name="connsiteY0" fmla="*/ 657225 h 657225"/>
                <a:gd name="connsiteX1" fmla="*/ 904875 w 1866900"/>
                <a:gd name="connsiteY1" fmla="*/ 0 h 657225"/>
                <a:gd name="connsiteX2" fmla="*/ 1866900 w 1866900"/>
                <a:gd name="connsiteY2" fmla="*/ 0 h 657225"/>
              </a:gdLst>
              <a:ahLst/>
              <a:cxnLst>
                <a:cxn ang="0">
                  <a:pos x="connsiteX0" y="connsiteY0"/>
                </a:cxn>
                <a:cxn ang="0">
                  <a:pos x="connsiteX1" y="connsiteY1"/>
                </a:cxn>
                <a:cxn ang="0">
                  <a:pos x="connsiteX2" y="connsiteY2"/>
                </a:cxn>
              </a:cxnLst>
              <a:rect l="l" t="t" r="r" b="b"/>
              <a:pathLst>
                <a:path w="1866900" h="657225">
                  <a:moveTo>
                    <a:pt x="0" y="657225"/>
                  </a:moveTo>
                  <a:lnTo>
                    <a:pt x="904875" y="0"/>
                  </a:lnTo>
                  <a:lnTo>
                    <a:pt x="1866900" y="0"/>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66385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H_Packshot_animated_Mini_Charger_Case_open_with_Audeo_P-R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832" t="544" r="-7693" b="9236"/>
          <a:stretch/>
        </p:blipFill>
        <p:spPr>
          <a:xfrm>
            <a:off x="0" y="-27342"/>
            <a:ext cx="12192000" cy="6885342"/>
          </a:xfrm>
          <a:prstGeom prst="rect">
            <a:avLst/>
          </a:prstGeom>
        </p:spPr>
      </p:pic>
      <p:sp>
        <p:nvSpPr>
          <p:cNvPr id="16" name="Rectangle 15"/>
          <p:cNvSpPr/>
          <p:nvPr/>
        </p:nvSpPr>
        <p:spPr>
          <a:xfrm flipH="1">
            <a:off x="4292600" y="0"/>
            <a:ext cx="7899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p:cNvSpPr>
            <a:spLocks noGrp="1"/>
          </p:cNvSpPr>
          <p:nvPr>
            <p:ph type="body" sz="quarter" idx="11"/>
          </p:nvPr>
        </p:nvSpPr>
        <p:spPr>
          <a:xfrm>
            <a:off x="4803744" y="2527012"/>
            <a:ext cx="6854858" cy="441325"/>
          </a:xfrm>
        </p:spPr>
        <p:txBody>
          <a:bodyPr/>
          <a:lstStyle/>
          <a:p>
            <a:r>
              <a:rPr lang="fr-FR" dirty="0"/>
              <a:t>Technologie rechargeable lithium-ion</a:t>
            </a:r>
          </a:p>
        </p:txBody>
      </p:sp>
      <p:sp>
        <p:nvSpPr>
          <p:cNvPr id="10" name="Text Placeholder 9"/>
          <p:cNvSpPr>
            <a:spLocks noGrp="1"/>
          </p:cNvSpPr>
          <p:nvPr>
            <p:ph type="body" sz="quarter" idx="12"/>
          </p:nvPr>
        </p:nvSpPr>
        <p:spPr>
          <a:xfrm>
            <a:off x="4803741" y="3215947"/>
            <a:ext cx="6866871" cy="2633150"/>
          </a:xfrm>
        </p:spPr>
        <p:txBody>
          <a:bodyPr>
            <a:noAutofit/>
          </a:bodyPr>
          <a:lstStyle/>
          <a:p>
            <a:pPr>
              <a:lnSpc>
                <a:spcPts val="2200"/>
              </a:lnSpc>
              <a:spcBef>
                <a:spcPts val="0"/>
              </a:spcBef>
            </a:pPr>
            <a:r>
              <a:rPr lang="fr-FR" dirty="0"/>
              <a:t>Paradise existe en version rechargeable avec une batterie lithium-ion aux capacités éprouvées. </a:t>
            </a:r>
          </a:p>
          <a:p>
            <a:pPr>
              <a:lnSpc>
                <a:spcPts val="2200"/>
              </a:lnSpc>
              <a:spcBef>
                <a:spcPts val="0"/>
              </a:spcBef>
            </a:pPr>
            <a:endParaRPr lang="fr-FR" dirty="0"/>
          </a:p>
          <a:p>
            <a:pPr>
              <a:lnSpc>
                <a:spcPts val="2200"/>
              </a:lnSpc>
              <a:spcBef>
                <a:spcPts val="0"/>
              </a:spcBef>
            </a:pPr>
            <a:r>
              <a:rPr lang="fr-FR" dirty="0"/>
              <a:t>Bénéfices pour le patient : </a:t>
            </a:r>
          </a:p>
          <a:p>
            <a:pPr>
              <a:lnSpc>
                <a:spcPts val="2200"/>
              </a:lnSpc>
              <a:spcBef>
                <a:spcPts val="0"/>
              </a:spcBef>
            </a:pPr>
            <a:r>
              <a:rPr lang="fr-FR" dirty="0"/>
              <a:t>• Ne pas subir la contrainte de manipuler des piles jetables</a:t>
            </a:r>
          </a:p>
          <a:p>
            <a:pPr>
              <a:lnSpc>
                <a:spcPts val="2200"/>
              </a:lnSpc>
              <a:spcBef>
                <a:spcPts val="0"/>
              </a:spcBef>
            </a:pPr>
            <a:r>
              <a:rPr lang="fr-FR" dirty="0"/>
              <a:t>• Bénéficier d’une journée entière d’audition et de diffusion sans fil*</a:t>
            </a:r>
          </a:p>
          <a:p>
            <a:pPr>
              <a:lnSpc>
                <a:spcPts val="2200"/>
              </a:lnSpc>
              <a:spcBef>
                <a:spcPts val="0"/>
              </a:spcBef>
            </a:pPr>
            <a:r>
              <a:rPr lang="fr-FR" dirty="0"/>
              <a:t>• Avoir un temps de charge court</a:t>
            </a:r>
          </a:p>
          <a:p>
            <a:pPr>
              <a:lnSpc>
                <a:spcPts val="2200"/>
              </a:lnSpc>
              <a:spcBef>
                <a:spcPts val="0"/>
              </a:spcBef>
            </a:pPr>
            <a:r>
              <a:rPr lang="fr-FR" dirty="0"/>
              <a:t>• Pouvoir compter sur la fiabilité d’une batterie lithium-ion</a:t>
            </a:r>
          </a:p>
          <a:p>
            <a:pPr>
              <a:lnSpc>
                <a:spcPts val="2200"/>
              </a:lnSpc>
              <a:spcBef>
                <a:spcPts val="0"/>
              </a:spcBef>
            </a:pPr>
            <a:r>
              <a:rPr lang="fr-FR" dirty="0"/>
              <a:t>• Profiter d’options de charge multiples (chargeur nomade, écrin de charge …) </a:t>
            </a:r>
          </a:p>
        </p:txBody>
      </p:sp>
      <p:sp>
        <p:nvSpPr>
          <p:cNvPr id="18" name="Oval 17"/>
          <p:cNvSpPr/>
          <p:nvPr/>
        </p:nvSpPr>
        <p:spPr>
          <a:xfrm>
            <a:off x="4809011" y="1091540"/>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03741" y="1092040"/>
            <a:ext cx="1080000" cy="1079500"/>
          </a:xfrm>
          <a:prstGeom prst="rect">
            <a:avLst/>
          </a:prstGeom>
        </p:spPr>
      </p:pic>
      <p:pic>
        <p:nvPicPr>
          <p:cNvPr id="12" name="Grafik 3">
            <a:extLst>
              <a:ext uri="{FF2B5EF4-FFF2-40B4-BE49-F238E27FC236}">
                <a16:creationId xmlns:a16="http://schemas.microsoft.com/office/drawing/2014/main" id="{8C690387-166F-450B-A588-A70DB0CCC4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10784681" y="301665"/>
            <a:ext cx="885931" cy="317459"/>
          </a:xfrm>
          <a:prstGeom prst="rect">
            <a:avLst/>
          </a:prstGeom>
        </p:spPr>
      </p:pic>
      <p:sp>
        <p:nvSpPr>
          <p:cNvPr id="2" name="TextBox 1">
            <a:extLst>
              <a:ext uri="{FF2B5EF4-FFF2-40B4-BE49-F238E27FC236}">
                <a16:creationId xmlns:a16="http://schemas.microsoft.com/office/drawing/2014/main" id="{9DD4BA56-39DB-45DE-B304-AB6468D182F0}"/>
              </a:ext>
            </a:extLst>
          </p:cNvPr>
          <p:cNvSpPr txBox="1"/>
          <p:nvPr/>
        </p:nvSpPr>
        <p:spPr>
          <a:xfrm>
            <a:off x="4749283" y="6387058"/>
            <a:ext cx="7386703" cy="307777"/>
          </a:xfrm>
          <a:prstGeom prst="rect">
            <a:avLst/>
          </a:prstGeom>
          <a:noFill/>
        </p:spPr>
        <p:txBody>
          <a:bodyPr wrap="square" rtlCol="0">
            <a:spAutoFit/>
          </a:bodyPr>
          <a:lstStyle/>
          <a:p>
            <a:r>
              <a:rPr lang="fr-FR" sz="700" dirty="0">
                <a:solidFill>
                  <a:schemeClr val="bg1">
                    <a:lumMod val="95000"/>
                  </a:schemeClr>
                </a:solidFill>
              </a:rPr>
              <a:t>*Durée de vie prévue de la batterie de 16 heures, dont 8 heures d’écoute avec AutoSense™ OS associées à 4 heures de diffusion BT classique et 4 heures de diffusion par TV Connector</a:t>
            </a:r>
          </a:p>
        </p:txBody>
      </p:sp>
    </p:spTree>
    <p:extLst>
      <p:ext uri="{BB962C8B-B14F-4D97-AF65-F5344CB8AC3E}">
        <p14:creationId xmlns:p14="http://schemas.microsoft.com/office/powerpoint/2010/main" val="109240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EE2EE7C-9981-4429-B79B-9DCBAF486BB6}"/>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758F2A7B-34F0-44D0-B9BF-5C8A55900BAE}"/>
              </a:ext>
            </a:extLst>
          </p:cNvPr>
          <p:cNvSpPr>
            <a:spLocks noGrp="1"/>
          </p:cNvSpPr>
          <p:nvPr>
            <p:ph type="sldNum" sz="quarter" idx="12"/>
          </p:nvPr>
        </p:nvSpPr>
        <p:spPr/>
        <p:txBody>
          <a:bodyPr/>
          <a:lstStyle/>
          <a:p>
            <a:fld id="{F1FA75FB-747D-4209-99F2-CB63BD33520A}" type="slidenum">
              <a:rPr lang="fr-FR" smtClean="0"/>
              <a:t>5</a:t>
            </a:fld>
            <a:endParaRPr lang="fr-FR"/>
          </a:p>
        </p:txBody>
      </p:sp>
      <p:sp>
        <p:nvSpPr>
          <p:cNvPr id="5" name="Titre 4">
            <a:extLst>
              <a:ext uri="{FF2B5EF4-FFF2-40B4-BE49-F238E27FC236}">
                <a16:creationId xmlns:a16="http://schemas.microsoft.com/office/drawing/2014/main" id="{DD462DB6-ABEA-4A50-B2B1-BBC0BFE0AA3C}"/>
              </a:ext>
            </a:extLst>
          </p:cNvPr>
          <p:cNvSpPr>
            <a:spLocks noGrp="1"/>
          </p:cNvSpPr>
          <p:nvPr>
            <p:ph type="title"/>
          </p:nvPr>
        </p:nvSpPr>
        <p:spPr/>
        <p:txBody>
          <a:bodyPr/>
          <a:lstStyle/>
          <a:p>
            <a:r>
              <a:rPr lang="fr-FR" dirty="0"/>
              <a:t>Spot TV  - Nouvelle technologie Phonak Audéo Paradise</a:t>
            </a:r>
          </a:p>
        </p:txBody>
      </p:sp>
      <p:pic>
        <p:nvPicPr>
          <p:cNvPr id="7" name="Phonak_Paradise_TV_FR_EDIT_30sec_18_06_20 (1)">
            <a:hlinkClick r:id="" action="ppaction://media"/>
            <a:extLst>
              <a:ext uri="{FF2B5EF4-FFF2-40B4-BE49-F238E27FC236}">
                <a16:creationId xmlns:a16="http://schemas.microsoft.com/office/drawing/2014/main" id="{FC3987C2-76B6-4BBC-96BE-E37819AECAF4}"/>
              </a:ext>
            </a:extLst>
          </p:cNvPr>
          <p:cNvPicPr>
            <a:picLocks noGrp="1" noChangeAspect="1"/>
          </p:cNvPicPr>
          <p:nvPr>
            <p:ph sz="quarter" idx="14"/>
            <a:videoFile r:link="rId3"/>
            <p:extLst>
              <p:ext uri="{DAA4B4D4-6D71-4841-9C94-3DE7FCFB9230}">
                <p14:media xmlns:p14="http://schemas.microsoft.com/office/powerpoint/2010/main" r:embed="rId2"/>
              </p:ext>
            </p:extLst>
          </p:nvPr>
        </p:nvPicPr>
        <p:blipFill>
          <a:blip r:embed="rId6"/>
          <a:stretch>
            <a:fillRect/>
          </a:stretch>
        </p:blipFill>
        <p:spPr>
          <a:xfrm>
            <a:off x="2039938" y="1541585"/>
            <a:ext cx="8110537" cy="4562475"/>
          </a:xfrm>
        </p:spPr>
      </p:pic>
    </p:spTree>
    <p:custDataLst>
      <p:tags r:id="rId1"/>
    </p:custDataLst>
    <p:extLst>
      <p:ext uri="{BB962C8B-B14F-4D97-AF65-F5344CB8AC3E}">
        <p14:creationId xmlns:p14="http://schemas.microsoft.com/office/powerpoint/2010/main" val="194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8">
            <a:extLst>
              <a:ext uri="{FF2B5EF4-FFF2-40B4-BE49-F238E27FC236}">
                <a16:creationId xmlns:a16="http://schemas.microsoft.com/office/drawing/2014/main" id="{00F26E7A-9E33-43D0-902C-16F52CBCC5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098"/>
          <a:stretch/>
        </p:blipFill>
        <p:spPr>
          <a:xfrm>
            <a:off x="4465967" y="1604903"/>
            <a:ext cx="3196568" cy="4620014"/>
          </a:xfrm>
          <a:prstGeom prst="rect">
            <a:avLst/>
          </a:prstGeom>
        </p:spPr>
      </p:pic>
      <p:sp>
        <p:nvSpPr>
          <p:cNvPr id="2" name="Espace réservé de la date 1">
            <a:extLst>
              <a:ext uri="{FF2B5EF4-FFF2-40B4-BE49-F238E27FC236}">
                <a16:creationId xmlns:a16="http://schemas.microsoft.com/office/drawing/2014/main" id="{4F82F27A-EBF4-4EB6-969C-7DF666570A5B}"/>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29232C9E-0B95-4218-8CCA-95348BA35F10}"/>
              </a:ext>
            </a:extLst>
          </p:cNvPr>
          <p:cNvSpPr>
            <a:spLocks noGrp="1"/>
          </p:cNvSpPr>
          <p:nvPr>
            <p:ph type="sldNum" sz="quarter" idx="12"/>
          </p:nvPr>
        </p:nvSpPr>
        <p:spPr/>
        <p:txBody>
          <a:bodyPr/>
          <a:lstStyle/>
          <a:p>
            <a:fld id="{F1FA75FB-747D-4209-99F2-CB63BD33520A}" type="slidenum">
              <a:rPr lang="fr-FR" smtClean="0"/>
              <a:t>6</a:t>
            </a:fld>
            <a:endParaRPr lang="fr-FR"/>
          </a:p>
        </p:txBody>
      </p:sp>
      <p:sp>
        <p:nvSpPr>
          <p:cNvPr id="5" name="Titre 4">
            <a:extLst>
              <a:ext uri="{FF2B5EF4-FFF2-40B4-BE49-F238E27FC236}">
                <a16:creationId xmlns:a16="http://schemas.microsoft.com/office/drawing/2014/main" id="{7FECD27F-57F1-41F6-BEA6-9F81BE9F75E6}"/>
              </a:ext>
            </a:extLst>
          </p:cNvPr>
          <p:cNvSpPr>
            <a:spLocks noGrp="1"/>
          </p:cNvSpPr>
          <p:nvPr>
            <p:ph type="title"/>
          </p:nvPr>
        </p:nvSpPr>
        <p:spPr>
          <a:xfrm>
            <a:off x="838200" y="438693"/>
            <a:ext cx="10515600" cy="896439"/>
          </a:xfrm>
        </p:spPr>
        <p:txBody>
          <a:bodyPr/>
          <a:lstStyle/>
          <a:p>
            <a:r>
              <a:rPr lang="fr-FR" dirty="0"/>
              <a:t>Paradise, une qualité sonore inégalée </a:t>
            </a:r>
          </a:p>
        </p:txBody>
      </p:sp>
      <p:grpSp>
        <p:nvGrpSpPr>
          <p:cNvPr id="65" name="Groupe 64">
            <a:extLst>
              <a:ext uri="{FF2B5EF4-FFF2-40B4-BE49-F238E27FC236}">
                <a16:creationId xmlns:a16="http://schemas.microsoft.com/office/drawing/2014/main" id="{99F1FBC2-9469-4D28-AE4C-FDBE070495B7}"/>
              </a:ext>
            </a:extLst>
          </p:cNvPr>
          <p:cNvGrpSpPr/>
          <p:nvPr/>
        </p:nvGrpSpPr>
        <p:grpSpPr>
          <a:xfrm>
            <a:off x="833827" y="3888689"/>
            <a:ext cx="4352381" cy="2264829"/>
            <a:chOff x="833827" y="3888689"/>
            <a:chExt cx="4352381" cy="2264829"/>
          </a:xfrm>
        </p:grpSpPr>
        <p:grpSp>
          <p:nvGrpSpPr>
            <p:cNvPr id="52" name="Groupe 51">
              <a:extLst>
                <a:ext uri="{FF2B5EF4-FFF2-40B4-BE49-F238E27FC236}">
                  <a16:creationId xmlns:a16="http://schemas.microsoft.com/office/drawing/2014/main" id="{9B20AB22-E884-442A-A718-0AE639544C84}"/>
                </a:ext>
              </a:extLst>
            </p:cNvPr>
            <p:cNvGrpSpPr/>
            <p:nvPr/>
          </p:nvGrpSpPr>
          <p:grpSpPr>
            <a:xfrm>
              <a:off x="3795713" y="4233129"/>
              <a:ext cx="1247111" cy="129540"/>
              <a:chOff x="4369298" y="2220870"/>
              <a:chExt cx="1247111" cy="129540"/>
            </a:xfrm>
          </p:grpSpPr>
          <p:sp>
            <p:nvSpPr>
              <p:cNvPr id="53" name="Oval 37">
                <a:extLst>
                  <a:ext uri="{FF2B5EF4-FFF2-40B4-BE49-F238E27FC236}">
                    <a16:creationId xmlns:a16="http://schemas.microsoft.com/office/drawing/2014/main" id="{DE11252D-3A7C-4231-984B-90EBB2C6182C}"/>
                  </a:ext>
                </a:extLst>
              </p:cNvPr>
              <p:cNvSpPr/>
              <p:nvPr/>
            </p:nvSpPr>
            <p:spPr>
              <a:xfrm flipV="1">
                <a:off x="5486869" y="2220870"/>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54" name="Straight Connector 38">
                <a:extLst>
                  <a:ext uri="{FF2B5EF4-FFF2-40B4-BE49-F238E27FC236}">
                    <a16:creationId xmlns:a16="http://schemas.microsoft.com/office/drawing/2014/main" id="{7AA51D14-0114-4895-BF26-212C5B77FCA5}"/>
                  </a:ext>
                </a:extLst>
              </p:cNvPr>
              <p:cNvCxnSpPr>
                <a:cxnSpLocks/>
              </p:cNvCxnSpPr>
              <p:nvPr/>
            </p:nvCxnSpPr>
            <p:spPr>
              <a:xfrm flipH="1">
                <a:off x="4369298" y="2285640"/>
                <a:ext cx="1118980"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69C46883-74EB-4827-8D82-2F03E0C48A0C}"/>
                </a:ext>
              </a:extLst>
            </p:cNvPr>
            <p:cNvSpPr/>
            <p:nvPr/>
          </p:nvSpPr>
          <p:spPr>
            <a:xfrm rot="10800000" flipV="1">
              <a:off x="833827" y="3960454"/>
              <a:ext cx="3511864" cy="896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14" name="Oval 50">
              <a:extLst>
                <a:ext uri="{FF2B5EF4-FFF2-40B4-BE49-F238E27FC236}">
                  <a16:creationId xmlns:a16="http://schemas.microsoft.com/office/drawing/2014/main" id="{E7621E1E-9E0C-4339-9065-DF0F6C52CA93}"/>
                </a:ext>
              </a:extLst>
            </p:cNvPr>
            <p:cNvSpPr/>
            <p:nvPr/>
          </p:nvSpPr>
          <p:spPr>
            <a:xfrm rot="11693424">
              <a:off x="4889262" y="4839024"/>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45">
              <a:extLst>
                <a:ext uri="{FF2B5EF4-FFF2-40B4-BE49-F238E27FC236}">
                  <a16:creationId xmlns:a16="http://schemas.microsoft.com/office/drawing/2014/main" id="{31953D74-CD2C-4DCC-A776-503E86F69092}"/>
                </a:ext>
              </a:extLst>
            </p:cNvPr>
            <p:cNvSpPr/>
            <p:nvPr/>
          </p:nvSpPr>
          <p:spPr>
            <a:xfrm rot="11693424">
              <a:off x="4889261" y="4719006"/>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2" name="Group 12">
              <a:extLst>
                <a:ext uri="{FF2B5EF4-FFF2-40B4-BE49-F238E27FC236}">
                  <a16:creationId xmlns:a16="http://schemas.microsoft.com/office/drawing/2014/main" id="{6777C0F6-83D9-485C-A6D2-6985A33CA93C}"/>
                </a:ext>
              </a:extLst>
            </p:cNvPr>
            <p:cNvGrpSpPr/>
            <p:nvPr/>
          </p:nvGrpSpPr>
          <p:grpSpPr>
            <a:xfrm>
              <a:off x="3538607" y="3888689"/>
              <a:ext cx="1012167" cy="1012612"/>
              <a:chOff x="1194441" y="1937637"/>
              <a:chExt cx="1649646" cy="1650369"/>
            </a:xfrm>
          </p:grpSpPr>
          <p:sp>
            <p:nvSpPr>
              <p:cNvPr id="33" name="Oval 13">
                <a:extLst>
                  <a:ext uri="{FF2B5EF4-FFF2-40B4-BE49-F238E27FC236}">
                    <a16:creationId xmlns:a16="http://schemas.microsoft.com/office/drawing/2014/main" id="{B5713E15-F1FF-4575-85AE-2683354DFED5}"/>
                  </a:ext>
                </a:extLst>
              </p:cNvPr>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14">
                <a:extLst>
                  <a:ext uri="{FF2B5EF4-FFF2-40B4-BE49-F238E27FC236}">
                    <a16:creationId xmlns:a16="http://schemas.microsoft.com/office/drawing/2014/main" id="{E010C684-B458-4181-93C8-0F84F71D9F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4441" y="1937637"/>
                <a:ext cx="1649646" cy="1650369"/>
              </a:xfrm>
              <a:prstGeom prst="rect">
                <a:avLst/>
              </a:prstGeom>
            </p:spPr>
          </p:pic>
        </p:grpSp>
        <p:pic>
          <p:nvPicPr>
            <p:cNvPr id="38" name="Picture 11">
              <a:extLst>
                <a:ext uri="{FF2B5EF4-FFF2-40B4-BE49-F238E27FC236}">
                  <a16:creationId xmlns:a16="http://schemas.microsoft.com/office/drawing/2014/main" id="{0F82A292-3623-46CB-B2A0-FDEFE71565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6263" t="1207" r="709" b="29417"/>
            <a:stretch/>
          </p:blipFill>
          <p:spPr>
            <a:xfrm>
              <a:off x="840458" y="4954668"/>
              <a:ext cx="1420721" cy="1198850"/>
            </a:xfrm>
            <a:prstGeom prst="rect">
              <a:avLst/>
            </a:prstGeom>
          </p:spPr>
        </p:pic>
        <p:sp>
          <p:nvSpPr>
            <p:cNvPr id="44" name="Content Placeholder 2">
              <a:extLst>
                <a:ext uri="{FF2B5EF4-FFF2-40B4-BE49-F238E27FC236}">
                  <a16:creationId xmlns:a16="http://schemas.microsoft.com/office/drawing/2014/main" id="{F10F627A-3356-4910-BFFD-29E85AFE0E29}"/>
                </a:ext>
              </a:extLst>
            </p:cNvPr>
            <p:cNvSpPr txBox="1">
              <a:spLocks/>
            </p:cNvSpPr>
            <p:nvPr/>
          </p:nvSpPr>
          <p:spPr>
            <a:xfrm>
              <a:off x="983934" y="4058230"/>
              <a:ext cx="2600616" cy="130431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sz="1600" b="1" dirty="0">
                  <a:solidFill>
                    <a:srgbClr val="8BBC07"/>
                  </a:solidFill>
                </a:rPr>
                <a:t>Nouveau </a:t>
              </a:r>
              <a:r>
                <a:rPr lang="fr-FR" sz="1600" b="1" dirty="0" err="1">
                  <a:solidFill>
                    <a:srgbClr val="8BBC07"/>
                  </a:solidFill>
                </a:rPr>
                <a:t>Réhausseur</a:t>
              </a:r>
              <a:r>
                <a:rPr lang="fr-FR" sz="1600" b="1" dirty="0">
                  <a:solidFill>
                    <a:srgbClr val="8BBC07"/>
                  </a:solidFill>
                </a:rPr>
                <a:t> de parole </a:t>
              </a:r>
              <a:r>
                <a:rPr lang="fr-FR" sz="1600" dirty="0">
                  <a:solidFill>
                    <a:schemeClr val="tx1">
                      <a:lumMod val="85000"/>
                      <a:lumOff val="15000"/>
                    </a:schemeClr>
                  </a:solidFill>
                </a:rPr>
                <a:t>pour les environnements calmes</a:t>
              </a:r>
            </a:p>
          </p:txBody>
        </p:sp>
      </p:grpSp>
      <p:grpSp>
        <p:nvGrpSpPr>
          <p:cNvPr id="64" name="Groupe 63">
            <a:extLst>
              <a:ext uri="{FF2B5EF4-FFF2-40B4-BE49-F238E27FC236}">
                <a16:creationId xmlns:a16="http://schemas.microsoft.com/office/drawing/2014/main" id="{A474C225-43AD-49EF-B1E3-7A2DBCDEA59F}"/>
              </a:ext>
            </a:extLst>
          </p:cNvPr>
          <p:cNvGrpSpPr/>
          <p:nvPr/>
        </p:nvGrpSpPr>
        <p:grpSpPr>
          <a:xfrm>
            <a:off x="840458" y="1569693"/>
            <a:ext cx="4775951" cy="1432875"/>
            <a:chOff x="840458" y="1569693"/>
            <a:chExt cx="4775951" cy="1432875"/>
          </a:xfrm>
        </p:grpSpPr>
        <p:sp>
          <p:nvSpPr>
            <p:cNvPr id="7" name="Rectangle 6">
              <a:extLst>
                <a:ext uri="{FF2B5EF4-FFF2-40B4-BE49-F238E27FC236}">
                  <a16:creationId xmlns:a16="http://schemas.microsoft.com/office/drawing/2014/main" id="{B477FB58-6796-4EEB-9C4B-56E2F458C2AE}"/>
                </a:ext>
              </a:extLst>
            </p:cNvPr>
            <p:cNvSpPr/>
            <p:nvPr/>
          </p:nvSpPr>
          <p:spPr>
            <a:xfrm rot="10800000" flipV="1">
              <a:off x="840458" y="1569693"/>
              <a:ext cx="3473088" cy="1218151"/>
            </a:xfrm>
            <a:prstGeom prst="rect">
              <a:avLst/>
            </a:prstGeom>
            <a:solidFill>
              <a:srgbClr val="8BBC0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12" name="Oval 40">
              <a:extLst>
                <a:ext uri="{FF2B5EF4-FFF2-40B4-BE49-F238E27FC236}">
                  <a16:creationId xmlns:a16="http://schemas.microsoft.com/office/drawing/2014/main" id="{DA20CAF5-5DEE-400D-B3C7-51A5615B6E38}"/>
                </a:ext>
              </a:extLst>
            </p:cNvPr>
            <p:cNvSpPr/>
            <p:nvPr/>
          </p:nvSpPr>
          <p:spPr>
            <a:xfrm rot="11693424">
              <a:off x="4816346" y="2639286"/>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1" name="Groupe 50">
              <a:extLst>
                <a:ext uri="{FF2B5EF4-FFF2-40B4-BE49-F238E27FC236}">
                  <a16:creationId xmlns:a16="http://schemas.microsoft.com/office/drawing/2014/main" id="{5637F538-A0C1-4236-9E5A-16622CE71387}"/>
                </a:ext>
              </a:extLst>
            </p:cNvPr>
            <p:cNvGrpSpPr/>
            <p:nvPr/>
          </p:nvGrpSpPr>
          <p:grpSpPr>
            <a:xfrm>
              <a:off x="4369298" y="2220870"/>
              <a:ext cx="1247111" cy="129540"/>
              <a:chOff x="4369298" y="2220870"/>
              <a:chExt cx="1247111" cy="129540"/>
            </a:xfrm>
          </p:grpSpPr>
          <p:sp>
            <p:nvSpPr>
              <p:cNvPr id="22" name="Oval 37">
                <a:extLst>
                  <a:ext uri="{FF2B5EF4-FFF2-40B4-BE49-F238E27FC236}">
                    <a16:creationId xmlns:a16="http://schemas.microsoft.com/office/drawing/2014/main" id="{9E8B7E13-BC5C-4E6B-807C-945AAF4B3140}"/>
                  </a:ext>
                </a:extLst>
              </p:cNvPr>
              <p:cNvSpPr/>
              <p:nvPr/>
            </p:nvSpPr>
            <p:spPr>
              <a:xfrm flipV="1">
                <a:off x="5486869" y="2220870"/>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23" name="Straight Connector 38">
                <a:extLst>
                  <a:ext uri="{FF2B5EF4-FFF2-40B4-BE49-F238E27FC236}">
                    <a16:creationId xmlns:a16="http://schemas.microsoft.com/office/drawing/2014/main" id="{59BB64C8-1D69-4F7E-BD80-7E7E5FC0BFCF}"/>
                  </a:ext>
                </a:extLst>
              </p:cNvPr>
              <p:cNvCxnSpPr>
                <a:cxnSpLocks/>
              </p:cNvCxnSpPr>
              <p:nvPr/>
            </p:nvCxnSpPr>
            <p:spPr>
              <a:xfrm flipH="1">
                <a:off x="4369298" y="2285640"/>
                <a:ext cx="1118980"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grpSp>
        <p:sp>
          <p:nvSpPr>
            <p:cNvPr id="45" name="Content Placeholder 2">
              <a:extLst>
                <a:ext uri="{FF2B5EF4-FFF2-40B4-BE49-F238E27FC236}">
                  <a16:creationId xmlns:a16="http://schemas.microsoft.com/office/drawing/2014/main" id="{A705FC86-C579-44A6-B991-D91226792C03}"/>
                </a:ext>
              </a:extLst>
            </p:cNvPr>
            <p:cNvSpPr txBox="1">
              <a:spLocks/>
            </p:cNvSpPr>
            <p:nvPr/>
          </p:nvSpPr>
          <p:spPr>
            <a:xfrm>
              <a:off x="1089956" y="1698252"/>
              <a:ext cx="2600616" cy="130431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sz="1600" b="1" dirty="0">
                  <a:solidFill>
                    <a:schemeClr val="bg1"/>
                  </a:solidFill>
                </a:rPr>
                <a:t>Nouvelle puce PRISM</a:t>
              </a:r>
              <a:r>
                <a:rPr lang="fr-FR" sz="1600" b="1" baseline="30000" dirty="0">
                  <a:solidFill>
                    <a:schemeClr val="bg1"/>
                  </a:solidFill>
                </a:rPr>
                <a:t>TM</a:t>
              </a:r>
              <a:r>
                <a:rPr lang="fr-FR" sz="1600" b="1" dirty="0">
                  <a:solidFill>
                    <a:srgbClr val="8BBC07"/>
                  </a:solidFill>
                </a:rPr>
                <a:t> </a:t>
              </a:r>
              <a:r>
                <a:rPr lang="fr-FR" sz="1600" dirty="0"/>
                <a:t>Avec 2 fois plus de mémoire, offre aux patients une qualité sonore inégalée </a:t>
              </a:r>
            </a:p>
            <a:p>
              <a:pPr marL="0" lvl="0" indent="0" defTabSz="457200">
                <a:spcBef>
                  <a:spcPts val="0"/>
                </a:spcBef>
                <a:buClrTx/>
                <a:buNone/>
              </a:pPr>
              <a:endParaRPr lang="fr-FR" sz="1600" baseline="30000" dirty="0"/>
            </a:p>
          </p:txBody>
        </p:sp>
        <p:sp>
          <p:nvSpPr>
            <p:cNvPr id="46" name="Ellipse 45">
              <a:extLst>
                <a:ext uri="{FF2B5EF4-FFF2-40B4-BE49-F238E27FC236}">
                  <a16:creationId xmlns:a16="http://schemas.microsoft.com/office/drawing/2014/main" id="{7793EDA9-90F2-489B-BEDB-07EE0F1D56D5}"/>
                </a:ext>
              </a:extLst>
            </p:cNvPr>
            <p:cNvSpPr/>
            <p:nvPr/>
          </p:nvSpPr>
          <p:spPr>
            <a:xfrm>
              <a:off x="3969804" y="1693448"/>
              <a:ext cx="996891" cy="996891"/>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7" name="Picture 55">
              <a:extLst>
                <a:ext uri="{FF2B5EF4-FFF2-40B4-BE49-F238E27FC236}">
                  <a16:creationId xmlns:a16="http://schemas.microsoft.com/office/drawing/2014/main" id="{5E8CE5D0-DE8F-4646-97AC-4B2748AFA1A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91736" y="1823975"/>
              <a:ext cx="729970" cy="752053"/>
            </a:xfrm>
            <a:prstGeom prst="rect">
              <a:avLst/>
            </a:prstGeom>
          </p:spPr>
        </p:pic>
      </p:grpSp>
      <p:grpSp>
        <p:nvGrpSpPr>
          <p:cNvPr id="67" name="Groupe 66">
            <a:extLst>
              <a:ext uri="{FF2B5EF4-FFF2-40B4-BE49-F238E27FC236}">
                <a16:creationId xmlns:a16="http://schemas.microsoft.com/office/drawing/2014/main" id="{D0C38A98-0EFC-45CE-938B-239166E53230}"/>
              </a:ext>
            </a:extLst>
          </p:cNvPr>
          <p:cNvGrpSpPr/>
          <p:nvPr/>
        </p:nvGrpSpPr>
        <p:grpSpPr>
          <a:xfrm>
            <a:off x="7138777" y="3749612"/>
            <a:ext cx="4219396" cy="2599131"/>
            <a:chOff x="7138777" y="3749612"/>
            <a:chExt cx="4219396" cy="2599131"/>
          </a:xfrm>
        </p:grpSpPr>
        <p:grpSp>
          <p:nvGrpSpPr>
            <p:cNvPr id="61" name="Groupe 60">
              <a:extLst>
                <a:ext uri="{FF2B5EF4-FFF2-40B4-BE49-F238E27FC236}">
                  <a16:creationId xmlns:a16="http://schemas.microsoft.com/office/drawing/2014/main" id="{EC05E79D-9239-444B-BC56-BC27ED2D5FC4}"/>
                </a:ext>
              </a:extLst>
            </p:cNvPr>
            <p:cNvGrpSpPr/>
            <p:nvPr/>
          </p:nvGrpSpPr>
          <p:grpSpPr>
            <a:xfrm>
              <a:off x="7138777" y="4343903"/>
              <a:ext cx="1319094" cy="129540"/>
              <a:chOff x="4361200" y="5942839"/>
              <a:chExt cx="1319094" cy="129540"/>
            </a:xfrm>
          </p:grpSpPr>
          <p:sp>
            <p:nvSpPr>
              <p:cNvPr id="62" name="Oval 37">
                <a:extLst>
                  <a:ext uri="{FF2B5EF4-FFF2-40B4-BE49-F238E27FC236}">
                    <a16:creationId xmlns:a16="http://schemas.microsoft.com/office/drawing/2014/main" id="{7AE3D647-E432-42AA-98F3-19F7511041FA}"/>
                  </a:ext>
                </a:extLst>
              </p:cNvPr>
              <p:cNvSpPr/>
              <p:nvPr/>
            </p:nvSpPr>
            <p:spPr>
              <a:xfrm flipV="1">
                <a:off x="4361200" y="5942839"/>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63" name="Straight Connector 38">
                <a:extLst>
                  <a:ext uri="{FF2B5EF4-FFF2-40B4-BE49-F238E27FC236}">
                    <a16:creationId xmlns:a16="http://schemas.microsoft.com/office/drawing/2014/main" id="{EBC370DF-7F33-450F-B972-9F582E1EB54B}"/>
                  </a:ext>
                </a:extLst>
              </p:cNvPr>
              <p:cNvCxnSpPr>
                <a:cxnSpLocks/>
              </p:cNvCxnSpPr>
              <p:nvPr/>
            </p:nvCxnSpPr>
            <p:spPr>
              <a:xfrm flipH="1">
                <a:off x="4481402" y="6007608"/>
                <a:ext cx="1198892"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6DAC1EDE-46F3-40DB-A482-DE12B6649ACE}"/>
                </a:ext>
              </a:extLst>
            </p:cNvPr>
            <p:cNvSpPr/>
            <p:nvPr/>
          </p:nvSpPr>
          <p:spPr>
            <a:xfrm rot="10800000" flipV="1">
              <a:off x="8460492" y="3749612"/>
              <a:ext cx="2891049" cy="18092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60" name="Content Placeholder 2">
              <a:extLst>
                <a:ext uri="{FF2B5EF4-FFF2-40B4-BE49-F238E27FC236}">
                  <a16:creationId xmlns:a16="http://schemas.microsoft.com/office/drawing/2014/main" id="{25C61807-EDCA-4096-A8BA-80DEF5C9DA52}"/>
                </a:ext>
              </a:extLst>
            </p:cNvPr>
            <p:cNvSpPr txBox="1">
              <a:spLocks/>
            </p:cNvSpPr>
            <p:nvPr/>
          </p:nvSpPr>
          <p:spPr>
            <a:xfrm>
              <a:off x="9023290" y="3888689"/>
              <a:ext cx="2334883" cy="130431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sz="1600" b="1" dirty="0">
                  <a:solidFill>
                    <a:srgbClr val="8BBC07"/>
                  </a:solidFill>
                </a:rPr>
                <a:t>Nouvelle directivité avec capteur de mouvements</a:t>
              </a:r>
            </a:p>
            <a:p>
              <a:pPr marL="0" lvl="0" indent="0" defTabSz="457200">
                <a:spcBef>
                  <a:spcPts val="0"/>
                </a:spcBef>
                <a:buClrTx/>
                <a:buNone/>
              </a:pPr>
              <a:r>
                <a:rPr lang="fr-FR" sz="1600" dirty="0">
                  <a:solidFill>
                    <a:schemeClr val="tx1">
                      <a:lumMod val="85000"/>
                      <a:lumOff val="15000"/>
                    </a:schemeClr>
                  </a:solidFill>
                </a:rPr>
                <a:t>pour les situations auditives pendant les déplacements</a:t>
              </a:r>
            </a:p>
          </p:txBody>
        </p:sp>
        <p:grpSp>
          <p:nvGrpSpPr>
            <p:cNvPr id="41" name="Group 20">
              <a:extLst>
                <a:ext uri="{FF2B5EF4-FFF2-40B4-BE49-F238E27FC236}">
                  <a16:creationId xmlns:a16="http://schemas.microsoft.com/office/drawing/2014/main" id="{FF87CC70-BA1C-4B02-95B1-2FF5ADDACE0E}"/>
                </a:ext>
              </a:extLst>
            </p:cNvPr>
            <p:cNvGrpSpPr/>
            <p:nvPr/>
          </p:nvGrpSpPr>
          <p:grpSpPr>
            <a:xfrm>
              <a:off x="7904645" y="3817849"/>
              <a:ext cx="1011719" cy="1012611"/>
              <a:chOff x="1194806" y="1937637"/>
              <a:chExt cx="1648916" cy="1650367"/>
            </a:xfrm>
          </p:grpSpPr>
          <p:sp>
            <p:nvSpPr>
              <p:cNvPr id="42" name="Oval 33">
                <a:extLst>
                  <a:ext uri="{FF2B5EF4-FFF2-40B4-BE49-F238E27FC236}">
                    <a16:creationId xmlns:a16="http://schemas.microsoft.com/office/drawing/2014/main" id="{0A34ECC9-DEC6-40B5-9A88-67FC20F767EA}"/>
                  </a:ext>
                </a:extLst>
              </p:cNvPr>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34">
                <a:extLst>
                  <a:ext uri="{FF2B5EF4-FFF2-40B4-BE49-F238E27FC236}">
                    <a16:creationId xmlns:a16="http://schemas.microsoft.com/office/drawing/2014/main" id="{3B98A37B-8550-47FD-B181-69B655BC8E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94806" y="1937637"/>
                <a:ext cx="1648916" cy="1650367"/>
              </a:xfrm>
              <a:prstGeom prst="rect">
                <a:avLst/>
              </a:prstGeom>
            </p:spPr>
          </p:pic>
        </p:grpSp>
        <p:pic>
          <p:nvPicPr>
            <p:cNvPr id="40" name="Picture 19">
              <a:extLst>
                <a:ext uri="{FF2B5EF4-FFF2-40B4-BE49-F238E27FC236}">
                  <a16:creationId xmlns:a16="http://schemas.microsoft.com/office/drawing/2014/main" id="{EA663915-5952-4DDF-920B-5CF1CFFBA1D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3931" r="3931"/>
            <a:stretch/>
          </p:blipFill>
          <p:spPr>
            <a:xfrm>
              <a:off x="7377084" y="5142251"/>
              <a:ext cx="1429777" cy="1206492"/>
            </a:xfrm>
            <a:prstGeom prst="rect">
              <a:avLst/>
            </a:prstGeom>
          </p:spPr>
        </p:pic>
      </p:grpSp>
      <p:grpSp>
        <p:nvGrpSpPr>
          <p:cNvPr id="66" name="Groupe 65">
            <a:extLst>
              <a:ext uri="{FF2B5EF4-FFF2-40B4-BE49-F238E27FC236}">
                <a16:creationId xmlns:a16="http://schemas.microsoft.com/office/drawing/2014/main" id="{BA31738C-95A2-4A5A-9050-F0FCF0E4DB1B}"/>
              </a:ext>
            </a:extLst>
          </p:cNvPr>
          <p:cNvGrpSpPr/>
          <p:nvPr/>
        </p:nvGrpSpPr>
        <p:grpSpPr>
          <a:xfrm>
            <a:off x="7277243" y="438693"/>
            <a:ext cx="4074299" cy="2754692"/>
            <a:chOff x="7277243" y="438693"/>
            <a:chExt cx="4074299" cy="2754692"/>
          </a:xfrm>
        </p:grpSpPr>
        <p:grpSp>
          <p:nvGrpSpPr>
            <p:cNvPr id="49" name="Groupe 48">
              <a:extLst>
                <a:ext uri="{FF2B5EF4-FFF2-40B4-BE49-F238E27FC236}">
                  <a16:creationId xmlns:a16="http://schemas.microsoft.com/office/drawing/2014/main" id="{9A880EBC-255F-44EF-8AF1-3298CEA72852}"/>
                </a:ext>
              </a:extLst>
            </p:cNvPr>
            <p:cNvGrpSpPr/>
            <p:nvPr/>
          </p:nvGrpSpPr>
          <p:grpSpPr>
            <a:xfrm>
              <a:off x="7277243" y="2331134"/>
              <a:ext cx="1319094" cy="129540"/>
              <a:chOff x="4361200" y="5942839"/>
              <a:chExt cx="1319094" cy="129540"/>
            </a:xfrm>
          </p:grpSpPr>
          <p:sp>
            <p:nvSpPr>
              <p:cNvPr id="17" name="Oval 37">
                <a:extLst>
                  <a:ext uri="{FF2B5EF4-FFF2-40B4-BE49-F238E27FC236}">
                    <a16:creationId xmlns:a16="http://schemas.microsoft.com/office/drawing/2014/main" id="{BE1F0324-B279-464B-A6DC-2C51BF73007E}"/>
                  </a:ext>
                </a:extLst>
              </p:cNvPr>
              <p:cNvSpPr/>
              <p:nvPr/>
            </p:nvSpPr>
            <p:spPr>
              <a:xfrm flipV="1">
                <a:off x="4361200" y="5942839"/>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8" name="Straight Connector 38">
                <a:extLst>
                  <a:ext uri="{FF2B5EF4-FFF2-40B4-BE49-F238E27FC236}">
                    <a16:creationId xmlns:a16="http://schemas.microsoft.com/office/drawing/2014/main" id="{0E03F0C1-F482-4E0F-B6E5-04B25E4F8F83}"/>
                  </a:ext>
                </a:extLst>
              </p:cNvPr>
              <p:cNvCxnSpPr>
                <a:cxnSpLocks/>
              </p:cNvCxnSpPr>
              <p:nvPr/>
            </p:nvCxnSpPr>
            <p:spPr>
              <a:xfrm flipH="1">
                <a:off x="4481402" y="6007608"/>
                <a:ext cx="1198892"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6245ABD9-A255-455C-8B5D-35933F8062B9}"/>
                </a:ext>
              </a:extLst>
            </p:cNvPr>
            <p:cNvSpPr/>
            <p:nvPr/>
          </p:nvSpPr>
          <p:spPr>
            <a:xfrm rot="10800000" flipV="1">
              <a:off x="8460493" y="1821361"/>
              <a:ext cx="2891049" cy="11490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57" name="Content Placeholder 2">
              <a:extLst>
                <a:ext uri="{FF2B5EF4-FFF2-40B4-BE49-F238E27FC236}">
                  <a16:creationId xmlns:a16="http://schemas.microsoft.com/office/drawing/2014/main" id="{DA040CD1-2321-49FE-AD74-D0FBEAD9EAB0}"/>
                </a:ext>
              </a:extLst>
            </p:cNvPr>
            <p:cNvSpPr txBox="1">
              <a:spLocks/>
            </p:cNvSpPr>
            <p:nvPr/>
          </p:nvSpPr>
          <p:spPr>
            <a:xfrm>
              <a:off x="9023291" y="1889069"/>
              <a:ext cx="2196472" cy="130431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sz="1600" b="1" dirty="0">
                  <a:solidFill>
                    <a:srgbClr val="8BBC07"/>
                  </a:solidFill>
                </a:rPr>
                <a:t>Nouvelle suppression dynamique du bruit </a:t>
              </a:r>
              <a:r>
                <a:rPr lang="fr-FR" sz="1600" dirty="0">
                  <a:solidFill>
                    <a:schemeClr val="tx1">
                      <a:lumMod val="85000"/>
                      <a:lumOff val="15000"/>
                    </a:schemeClr>
                  </a:solidFill>
                </a:rPr>
                <a:t>pour les situations complexes</a:t>
              </a:r>
            </a:p>
          </p:txBody>
        </p:sp>
        <p:grpSp>
          <p:nvGrpSpPr>
            <p:cNvPr id="35" name="Group 24">
              <a:extLst>
                <a:ext uri="{FF2B5EF4-FFF2-40B4-BE49-F238E27FC236}">
                  <a16:creationId xmlns:a16="http://schemas.microsoft.com/office/drawing/2014/main" id="{EC558C91-91C4-45A5-B5A3-090B7048682F}"/>
                </a:ext>
              </a:extLst>
            </p:cNvPr>
            <p:cNvGrpSpPr/>
            <p:nvPr/>
          </p:nvGrpSpPr>
          <p:grpSpPr>
            <a:xfrm>
              <a:off x="7884286" y="1844104"/>
              <a:ext cx="1011719" cy="1012612"/>
              <a:chOff x="1194806" y="1937637"/>
              <a:chExt cx="1648916" cy="1650369"/>
            </a:xfrm>
          </p:grpSpPr>
          <p:sp>
            <p:nvSpPr>
              <p:cNvPr id="36" name="Oval 25">
                <a:extLst>
                  <a:ext uri="{FF2B5EF4-FFF2-40B4-BE49-F238E27FC236}">
                    <a16:creationId xmlns:a16="http://schemas.microsoft.com/office/drawing/2014/main" id="{90A47B65-5E5E-4FC3-98A8-04EC4D06DD2A}"/>
                  </a:ext>
                </a:extLst>
              </p:cNvPr>
              <p:cNvSpPr/>
              <p:nvPr/>
            </p:nvSpPr>
            <p:spPr>
              <a:xfrm>
                <a:off x="1198033" y="1941228"/>
                <a:ext cx="1642534" cy="1642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26">
                <a:extLst>
                  <a:ext uri="{FF2B5EF4-FFF2-40B4-BE49-F238E27FC236}">
                    <a16:creationId xmlns:a16="http://schemas.microsoft.com/office/drawing/2014/main" id="{4BD3425D-1EF3-465B-834A-B06036D9EC7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94806" y="1937637"/>
                <a:ext cx="1648916" cy="1650369"/>
              </a:xfrm>
              <a:prstGeom prst="rect">
                <a:avLst/>
              </a:prstGeom>
            </p:spPr>
          </p:pic>
        </p:grpSp>
        <p:pic>
          <p:nvPicPr>
            <p:cNvPr id="39" name="Picture 23">
              <a:extLst>
                <a:ext uri="{FF2B5EF4-FFF2-40B4-BE49-F238E27FC236}">
                  <a16:creationId xmlns:a16="http://schemas.microsoft.com/office/drawing/2014/main" id="{8456A33B-E6ED-4B6B-B809-3FD7C728D8D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8933" r="7163"/>
            <a:stretch/>
          </p:blipFill>
          <p:spPr>
            <a:xfrm>
              <a:off x="9921765" y="438693"/>
              <a:ext cx="1429776" cy="1206492"/>
            </a:xfrm>
            <a:prstGeom prst="rect">
              <a:avLst/>
            </a:prstGeom>
          </p:spPr>
        </p:pic>
      </p:grpSp>
    </p:spTree>
    <p:custDataLst>
      <p:tags r:id="rId1"/>
    </p:custDataLst>
    <p:extLst>
      <p:ext uri="{BB962C8B-B14F-4D97-AF65-F5344CB8AC3E}">
        <p14:creationId xmlns:p14="http://schemas.microsoft.com/office/powerpoint/2010/main" val="10324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63" presetClass="path" presetSubtype="0" accel="50000" decel="50000" fill="hold" nodeType="withEffect">
                                  <p:stCondLst>
                                    <p:cond delay="0"/>
                                  </p:stCondLst>
                                  <p:childTnLst>
                                    <p:animMotion origin="layout" path="M 4.58333E-6 -0.03149 L 4.58333E-6 4.81481E-6 " pathEditMode="relative" rAng="0" ptsTypes="AA">
                                      <p:cBhvr>
                                        <p:cTn id="9" dur="500" fill="hold"/>
                                        <p:tgtEl>
                                          <p:spTgt spid="68"/>
                                        </p:tgtEl>
                                        <p:attrNameLst>
                                          <p:attrName>ppt_x</p:attrName>
                                          <p:attrName>ppt_y</p:attrName>
                                        </p:attrNameLst>
                                      </p:cBhvr>
                                      <p:rCtr x="0" y="1574"/>
                                    </p:animMotion>
                                  </p:childTnLst>
                                </p:cTn>
                              </p:par>
                              <p:par>
                                <p:cTn id="10" presetID="1"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6DAC1EDE-46F3-40DB-A482-DE12B6649ACE}"/>
              </a:ext>
            </a:extLst>
          </p:cNvPr>
          <p:cNvSpPr/>
          <p:nvPr/>
        </p:nvSpPr>
        <p:spPr>
          <a:xfrm rot="10800000" flipV="1">
            <a:off x="8460489" y="2866798"/>
            <a:ext cx="2893310" cy="30478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pic>
        <p:nvPicPr>
          <p:cNvPr id="68" name="Picture 8">
            <a:extLst>
              <a:ext uri="{FF2B5EF4-FFF2-40B4-BE49-F238E27FC236}">
                <a16:creationId xmlns:a16="http://schemas.microsoft.com/office/drawing/2014/main" id="{00F26E7A-9E33-43D0-902C-16F52CBCC5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098"/>
          <a:stretch/>
        </p:blipFill>
        <p:spPr>
          <a:xfrm>
            <a:off x="4465967" y="1604903"/>
            <a:ext cx="3196568" cy="4620014"/>
          </a:xfrm>
          <a:prstGeom prst="rect">
            <a:avLst/>
          </a:prstGeom>
        </p:spPr>
      </p:pic>
      <p:grpSp>
        <p:nvGrpSpPr>
          <p:cNvPr id="61" name="Groupe 60">
            <a:extLst>
              <a:ext uri="{FF2B5EF4-FFF2-40B4-BE49-F238E27FC236}">
                <a16:creationId xmlns:a16="http://schemas.microsoft.com/office/drawing/2014/main" id="{EC05E79D-9239-444B-BC56-BC27ED2D5FC4}"/>
              </a:ext>
            </a:extLst>
          </p:cNvPr>
          <p:cNvGrpSpPr/>
          <p:nvPr/>
        </p:nvGrpSpPr>
        <p:grpSpPr>
          <a:xfrm>
            <a:off x="7020036" y="3684089"/>
            <a:ext cx="1319094" cy="129540"/>
            <a:chOff x="4361200" y="5942839"/>
            <a:chExt cx="1319094" cy="129540"/>
          </a:xfrm>
        </p:grpSpPr>
        <p:sp>
          <p:nvSpPr>
            <p:cNvPr id="62" name="Oval 37">
              <a:extLst>
                <a:ext uri="{FF2B5EF4-FFF2-40B4-BE49-F238E27FC236}">
                  <a16:creationId xmlns:a16="http://schemas.microsoft.com/office/drawing/2014/main" id="{7AE3D647-E432-42AA-98F3-19F7511041FA}"/>
                </a:ext>
              </a:extLst>
            </p:cNvPr>
            <p:cNvSpPr/>
            <p:nvPr/>
          </p:nvSpPr>
          <p:spPr>
            <a:xfrm flipV="1">
              <a:off x="4361200" y="5942839"/>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63" name="Straight Connector 38">
              <a:extLst>
                <a:ext uri="{FF2B5EF4-FFF2-40B4-BE49-F238E27FC236}">
                  <a16:creationId xmlns:a16="http://schemas.microsoft.com/office/drawing/2014/main" id="{EBC370DF-7F33-450F-B972-9F582E1EB54B}"/>
                </a:ext>
              </a:extLst>
            </p:cNvPr>
            <p:cNvCxnSpPr>
              <a:cxnSpLocks/>
            </p:cNvCxnSpPr>
            <p:nvPr/>
          </p:nvCxnSpPr>
          <p:spPr>
            <a:xfrm flipH="1">
              <a:off x="4481402" y="6007608"/>
              <a:ext cx="1198892"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grpSp>
      <p:sp>
        <p:nvSpPr>
          <p:cNvPr id="70" name="Ellipse 69">
            <a:extLst>
              <a:ext uri="{FF2B5EF4-FFF2-40B4-BE49-F238E27FC236}">
                <a16:creationId xmlns:a16="http://schemas.microsoft.com/office/drawing/2014/main" id="{74A66F08-48E9-4CDC-A056-D7ED975484A4}"/>
              </a:ext>
            </a:extLst>
          </p:cNvPr>
          <p:cNvSpPr/>
          <p:nvPr/>
        </p:nvSpPr>
        <p:spPr>
          <a:xfrm>
            <a:off x="7749646" y="3240025"/>
            <a:ext cx="996891" cy="996891"/>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e la date 1">
            <a:extLst>
              <a:ext uri="{FF2B5EF4-FFF2-40B4-BE49-F238E27FC236}">
                <a16:creationId xmlns:a16="http://schemas.microsoft.com/office/drawing/2014/main" id="{4F82F27A-EBF4-4EB6-969C-7DF666570A5B}"/>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29232C9E-0B95-4218-8CCA-95348BA35F10}"/>
              </a:ext>
            </a:extLst>
          </p:cNvPr>
          <p:cNvSpPr>
            <a:spLocks noGrp="1"/>
          </p:cNvSpPr>
          <p:nvPr>
            <p:ph type="sldNum" sz="quarter" idx="12"/>
          </p:nvPr>
        </p:nvSpPr>
        <p:spPr/>
        <p:txBody>
          <a:bodyPr/>
          <a:lstStyle/>
          <a:p>
            <a:fld id="{F1FA75FB-747D-4209-99F2-CB63BD33520A}" type="slidenum">
              <a:rPr lang="fr-FR" smtClean="0"/>
              <a:t>7</a:t>
            </a:fld>
            <a:endParaRPr lang="fr-FR"/>
          </a:p>
        </p:txBody>
      </p:sp>
      <p:sp>
        <p:nvSpPr>
          <p:cNvPr id="5" name="Titre 4">
            <a:extLst>
              <a:ext uri="{FF2B5EF4-FFF2-40B4-BE49-F238E27FC236}">
                <a16:creationId xmlns:a16="http://schemas.microsoft.com/office/drawing/2014/main" id="{7FECD27F-57F1-41F6-BEA6-9F81BE9F75E6}"/>
              </a:ext>
            </a:extLst>
          </p:cNvPr>
          <p:cNvSpPr>
            <a:spLocks noGrp="1"/>
          </p:cNvSpPr>
          <p:nvPr>
            <p:ph type="title"/>
          </p:nvPr>
        </p:nvSpPr>
        <p:spPr>
          <a:xfrm>
            <a:off x="838200" y="438693"/>
            <a:ext cx="10515600" cy="896439"/>
          </a:xfrm>
        </p:spPr>
        <p:txBody>
          <a:bodyPr/>
          <a:lstStyle/>
          <a:p>
            <a:r>
              <a:rPr lang="fr-FR" dirty="0"/>
              <a:t>Paradise, une solution auditive qui simplifie la vie</a:t>
            </a:r>
          </a:p>
        </p:txBody>
      </p:sp>
      <p:grpSp>
        <p:nvGrpSpPr>
          <p:cNvPr id="52" name="Groupe 51">
            <a:extLst>
              <a:ext uri="{FF2B5EF4-FFF2-40B4-BE49-F238E27FC236}">
                <a16:creationId xmlns:a16="http://schemas.microsoft.com/office/drawing/2014/main" id="{9B20AB22-E884-442A-A718-0AE639544C84}"/>
              </a:ext>
            </a:extLst>
          </p:cNvPr>
          <p:cNvGrpSpPr/>
          <p:nvPr/>
        </p:nvGrpSpPr>
        <p:grpSpPr>
          <a:xfrm>
            <a:off x="4548614" y="2148652"/>
            <a:ext cx="1247111" cy="129540"/>
            <a:chOff x="4369298" y="2220870"/>
            <a:chExt cx="1247111" cy="129540"/>
          </a:xfrm>
        </p:grpSpPr>
        <p:sp>
          <p:nvSpPr>
            <p:cNvPr id="53" name="Oval 37">
              <a:extLst>
                <a:ext uri="{FF2B5EF4-FFF2-40B4-BE49-F238E27FC236}">
                  <a16:creationId xmlns:a16="http://schemas.microsoft.com/office/drawing/2014/main" id="{DE11252D-3A7C-4231-984B-90EBB2C6182C}"/>
                </a:ext>
              </a:extLst>
            </p:cNvPr>
            <p:cNvSpPr/>
            <p:nvPr/>
          </p:nvSpPr>
          <p:spPr>
            <a:xfrm flipV="1">
              <a:off x="5486869" y="2220870"/>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54" name="Straight Connector 38">
              <a:extLst>
                <a:ext uri="{FF2B5EF4-FFF2-40B4-BE49-F238E27FC236}">
                  <a16:creationId xmlns:a16="http://schemas.microsoft.com/office/drawing/2014/main" id="{7AA51D14-0114-4895-BF26-212C5B77FCA5}"/>
                </a:ext>
              </a:extLst>
            </p:cNvPr>
            <p:cNvCxnSpPr>
              <a:cxnSpLocks/>
            </p:cNvCxnSpPr>
            <p:nvPr/>
          </p:nvCxnSpPr>
          <p:spPr>
            <a:xfrm flipH="1">
              <a:off x="4369298" y="2285640"/>
              <a:ext cx="1118980"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69C46883-74EB-4827-8D82-2F03E0C48A0C}"/>
              </a:ext>
            </a:extLst>
          </p:cNvPr>
          <p:cNvSpPr/>
          <p:nvPr/>
        </p:nvSpPr>
        <p:spPr>
          <a:xfrm rot="10800000" flipV="1">
            <a:off x="833827" y="1793461"/>
            <a:ext cx="3511864" cy="31257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14" name="Oval 50">
            <a:extLst>
              <a:ext uri="{FF2B5EF4-FFF2-40B4-BE49-F238E27FC236}">
                <a16:creationId xmlns:a16="http://schemas.microsoft.com/office/drawing/2014/main" id="{E7621E1E-9E0C-4339-9065-DF0F6C52CA93}"/>
              </a:ext>
            </a:extLst>
          </p:cNvPr>
          <p:cNvSpPr/>
          <p:nvPr/>
        </p:nvSpPr>
        <p:spPr>
          <a:xfrm rot="11693424">
            <a:off x="4889262" y="2672032"/>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Oval 45">
            <a:extLst>
              <a:ext uri="{FF2B5EF4-FFF2-40B4-BE49-F238E27FC236}">
                <a16:creationId xmlns:a16="http://schemas.microsoft.com/office/drawing/2014/main" id="{31953D74-CD2C-4DCC-A776-503E86F69092}"/>
              </a:ext>
            </a:extLst>
          </p:cNvPr>
          <p:cNvSpPr/>
          <p:nvPr/>
        </p:nvSpPr>
        <p:spPr>
          <a:xfrm rot="11693424">
            <a:off x="4889261" y="2552014"/>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Content Placeholder 2">
            <a:extLst>
              <a:ext uri="{FF2B5EF4-FFF2-40B4-BE49-F238E27FC236}">
                <a16:creationId xmlns:a16="http://schemas.microsoft.com/office/drawing/2014/main" id="{F10F627A-3356-4910-BFFD-29E85AFE0E29}"/>
              </a:ext>
            </a:extLst>
          </p:cNvPr>
          <p:cNvSpPr txBox="1">
            <a:spLocks/>
          </p:cNvSpPr>
          <p:nvPr/>
        </p:nvSpPr>
        <p:spPr>
          <a:xfrm>
            <a:off x="983934" y="1891238"/>
            <a:ext cx="2600616" cy="130431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sz="1600" b="1" dirty="0">
                <a:solidFill>
                  <a:srgbClr val="8BBC07"/>
                </a:solidFill>
              </a:rPr>
              <a:t>Connectivité universelle</a:t>
            </a:r>
          </a:p>
          <a:p>
            <a:pPr lvl="0" defTabSz="457200">
              <a:spcBef>
                <a:spcPts val="0"/>
              </a:spcBef>
              <a:buClrTx/>
            </a:pPr>
            <a:r>
              <a:rPr lang="fr-FR" sz="1600" dirty="0">
                <a:solidFill>
                  <a:schemeClr val="tx1">
                    <a:lumMod val="85000"/>
                    <a:lumOff val="15000"/>
                  </a:schemeClr>
                </a:solidFill>
              </a:rPr>
              <a:t>Se connecte aux smartphones* iOS</a:t>
            </a:r>
            <a:r>
              <a:rPr lang="fr-FR" sz="1600" baseline="30000" dirty="0">
                <a:solidFill>
                  <a:schemeClr val="tx1">
                    <a:lumMod val="85000"/>
                    <a:lumOff val="15000"/>
                  </a:schemeClr>
                </a:solidFill>
              </a:rPr>
              <a:t>®</a:t>
            </a:r>
            <a:r>
              <a:rPr lang="fr-FR" sz="1600" dirty="0">
                <a:solidFill>
                  <a:schemeClr val="tx1">
                    <a:lumMod val="85000"/>
                    <a:lumOff val="15000"/>
                  </a:schemeClr>
                </a:solidFill>
              </a:rPr>
              <a:t> ou Android™ et ceci sans aucun accessoire ou streamer supplémentaire</a:t>
            </a:r>
          </a:p>
          <a:p>
            <a:pPr marL="0" lvl="0" indent="0" defTabSz="457200">
              <a:spcBef>
                <a:spcPts val="0"/>
              </a:spcBef>
              <a:buClrTx/>
              <a:buNone/>
            </a:pPr>
            <a:endParaRPr lang="fr-FR" sz="1600" dirty="0">
              <a:solidFill>
                <a:schemeClr val="tx1">
                  <a:lumMod val="85000"/>
                  <a:lumOff val="15000"/>
                </a:schemeClr>
              </a:solidFill>
            </a:endParaRPr>
          </a:p>
          <a:p>
            <a:pPr lvl="0" defTabSz="457200">
              <a:spcBef>
                <a:spcPts val="0"/>
              </a:spcBef>
              <a:buClrTx/>
            </a:pPr>
            <a:r>
              <a:rPr lang="fr-FR" sz="1600" dirty="0">
                <a:solidFill>
                  <a:schemeClr val="tx1">
                    <a:lumMod val="85000"/>
                    <a:lumOff val="15000"/>
                  </a:schemeClr>
                </a:solidFill>
              </a:rPr>
              <a:t>« Contrôle Tactile» pour accéder et commander les fonctionnalités Bluetooth® via une simple pression sur l’oreille</a:t>
            </a:r>
          </a:p>
          <a:p>
            <a:pPr marL="0" lvl="0" indent="0" defTabSz="457200">
              <a:spcBef>
                <a:spcPts val="0"/>
              </a:spcBef>
              <a:buClrTx/>
              <a:buNone/>
            </a:pPr>
            <a:endParaRPr lang="fr-FR" sz="1600" dirty="0"/>
          </a:p>
        </p:txBody>
      </p:sp>
      <p:sp>
        <p:nvSpPr>
          <p:cNvPr id="60" name="Content Placeholder 2">
            <a:extLst>
              <a:ext uri="{FF2B5EF4-FFF2-40B4-BE49-F238E27FC236}">
                <a16:creationId xmlns:a16="http://schemas.microsoft.com/office/drawing/2014/main" id="{25C61807-EDCA-4096-A8BA-80DEF5C9DA52}"/>
              </a:ext>
            </a:extLst>
          </p:cNvPr>
          <p:cNvSpPr txBox="1">
            <a:spLocks/>
          </p:cNvSpPr>
          <p:nvPr/>
        </p:nvSpPr>
        <p:spPr>
          <a:xfrm>
            <a:off x="8879712" y="3031931"/>
            <a:ext cx="2334883" cy="130431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2pPr>
            <a:lvl3pPr marL="54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20000" indent="-180000" algn="l" defTabSz="914400" rtl="0" eaLnBrk="1" latinLnBrk="0" hangingPunct="1">
              <a:lnSpc>
                <a:spcPct val="100000"/>
              </a:lnSpc>
              <a:spcBef>
                <a:spcPts val="500"/>
              </a:spcBef>
              <a:buClr>
                <a:schemeClr val="accent1"/>
              </a:buClr>
              <a:buFont typeface="Symbol" panose="05050102010706020507" pitchFamily="18" charset="2"/>
              <a:buChar char="-"/>
              <a:defRPr sz="2000" kern="1200">
                <a:solidFill>
                  <a:schemeClr val="tx1"/>
                </a:solidFill>
                <a:latin typeface="+mn-lt"/>
                <a:ea typeface="+mn-ea"/>
                <a:cs typeface="+mn-cs"/>
              </a:defRPr>
            </a:lvl4pPr>
            <a:lvl5pPr marL="900000" indent="-1800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spcBef>
                <a:spcPts val="0"/>
              </a:spcBef>
              <a:buClrTx/>
              <a:buNone/>
            </a:pPr>
            <a:r>
              <a:rPr lang="fr-FR" sz="1600" b="1" dirty="0">
                <a:solidFill>
                  <a:srgbClr val="8BBC07"/>
                </a:solidFill>
              </a:rPr>
              <a:t>Technologie rechargeable lithium- ion </a:t>
            </a:r>
          </a:p>
          <a:p>
            <a:pPr defTabSz="457200">
              <a:spcBef>
                <a:spcPts val="0"/>
              </a:spcBef>
              <a:buClrTx/>
            </a:pPr>
            <a:r>
              <a:rPr lang="fr-FR" sz="1600" dirty="0">
                <a:solidFill>
                  <a:schemeClr val="tx1">
                    <a:lumMod val="85000"/>
                    <a:lumOff val="15000"/>
                  </a:schemeClr>
                </a:solidFill>
              </a:rPr>
              <a:t>Pas de manipulation fastidieuse de piles jetables</a:t>
            </a:r>
          </a:p>
          <a:p>
            <a:pPr defTabSz="457200">
              <a:spcBef>
                <a:spcPts val="0"/>
              </a:spcBef>
              <a:buClrTx/>
            </a:pPr>
            <a:r>
              <a:rPr lang="fr-FR" sz="1600" dirty="0">
                <a:solidFill>
                  <a:schemeClr val="tx1">
                    <a:lumMod val="85000"/>
                    <a:lumOff val="15000"/>
                  </a:schemeClr>
                </a:solidFill>
              </a:rPr>
              <a:t>Autonomie d’une journée complète d’audition, y compris avec la diffusion sans fil**. </a:t>
            </a:r>
          </a:p>
        </p:txBody>
      </p:sp>
      <p:pic>
        <p:nvPicPr>
          <p:cNvPr id="69" name="Picture 16">
            <a:extLst>
              <a:ext uri="{FF2B5EF4-FFF2-40B4-BE49-F238E27FC236}">
                <a16:creationId xmlns:a16="http://schemas.microsoft.com/office/drawing/2014/main" id="{191F5E03-EB74-4CA6-8595-4FCA02DA07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9646" y="3247632"/>
            <a:ext cx="1002919" cy="1002455"/>
          </a:xfrm>
          <a:prstGeom prst="rect">
            <a:avLst/>
          </a:prstGeom>
        </p:spPr>
      </p:pic>
      <p:sp>
        <p:nvSpPr>
          <p:cNvPr id="6" name="Rectangle 5">
            <a:extLst>
              <a:ext uri="{FF2B5EF4-FFF2-40B4-BE49-F238E27FC236}">
                <a16:creationId xmlns:a16="http://schemas.microsoft.com/office/drawing/2014/main" id="{5597A11A-55FC-4D70-BACE-5BC004772C84}"/>
              </a:ext>
            </a:extLst>
          </p:cNvPr>
          <p:cNvSpPr/>
          <p:nvPr/>
        </p:nvSpPr>
        <p:spPr>
          <a:xfrm>
            <a:off x="2009329" y="6395196"/>
            <a:ext cx="8662529" cy="338554"/>
          </a:xfrm>
          <a:prstGeom prst="rect">
            <a:avLst/>
          </a:prstGeom>
        </p:spPr>
        <p:txBody>
          <a:bodyPr wrap="square">
            <a:spAutoFit/>
          </a:bodyPr>
          <a:lstStyle/>
          <a:p>
            <a:r>
              <a:rPr lang="fr-FR" sz="800" dirty="0">
                <a:solidFill>
                  <a:schemeClr val="accent3"/>
                </a:solidFill>
              </a:rPr>
              <a:t>*Téléphones compatibles avec la technologie sans fil Bluetooth® 4.2 et la plupart des téléphones Bluetooth plus anciens.**Autonomie prévue de 16 heures, dont 8 heures d’écoute avec AutoSense™ OS associées à 4 heures de diffusion classique par Bluetooth et à 4 heures d’utilisation de TV Connector.</a:t>
            </a:r>
          </a:p>
        </p:txBody>
      </p:sp>
      <p:pic>
        <p:nvPicPr>
          <p:cNvPr id="8" name="Image 7">
            <a:extLst>
              <a:ext uri="{FF2B5EF4-FFF2-40B4-BE49-F238E27FC236}">
                <a16:creationId xmlns:a16="http://schemas.microsoft.com/office/drawing/2014/main" id="{C92904BA-CF4C-480F-81E7-456B22C56C2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907144" y="96774"/>
            <a:ext cx="1988992" cy="2476715"/>
          </a:xfrm>
          <a:prstGeom prst="rect">
            <a:avLst/>
          </a:prstGeom>
        </p:spPr>
      </p:pic>
      <p:pic>
        <p:nvPicPr>
          <p:cNvPr id="10" name="Image 9">
            <a:extLst>
              <a:ext uri="{FF2B5EF4-FFF2-40B4-BE49-F238E27FC236}">
                <a16:creationId xmlns:a16="http://schemas.microsoft.com/office/drawing/2014/main" id="{5DA99595-693C-470D-BB18-788EDF517B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98862" y="1814197"/>
            <a:ext cx="996891" cy="996891"/>
          </a:xfrm>
          <a:prstGeom prst="rect">
            <a:avLst/>
          </a:prstGeom>
        </p:spPr>
      </p:pic>
      <p:pic>
        <p:nvPicPr>
          <p:cNvPr id="7" name="Image 6">
            <a:extLst>
              <a:ext uri="{FF2B5EF4-FFF2-40B4-BE49-F238E27FC236}">
                <a16:creationId xmlns:a16="http://schemas.microsoft.com/office/drawing/2014/main" id="{847EA400-807F-4F02-BFE3-28D751BA02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98862" y="3356350"/>
            <a:ext cx="979898" cy="979898"/>
          </a:xfrm>
          <a:prstGeom prst="rect">
            <a:avLst/>
          </a:prstGeom>
        </p:spPr>
      </p:pic>
    </p:spTree>
    <p:custDataLst>
      <p:tags r:id="rId1"/>
    </p:custDataLst>
    <p:extLst>
      <p:ext uri="{BB962C8B-B14F-4D97-AF65-F5344CB8AC3E}">
        <p14:creationId xmlns:p14="http://schemas.microsoft.com/office/powerpoint/2010/main" val="37296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0" grpId="0" animBg="1"/>
      <p:bldP spid="48" grpId="0" animBg="1"/>
      <p:bldP spid="14" grpId="0" animBg="1"/>
      <p:bldP spid="20" grpId="0" animBg="1"/>
      <p:bldP spid="44"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F82F27A-EBF4-4EB6-969C-7DF666570A5B}"/>
              </a:ext>
            </a:extLst>
          </p:cNvPr>
          <p:cNvSpPr>
            <a:spLocks noGrp="1"/>
          </p:cNvSpPr>
          <p:nvPr>
            <p:ph type="dt" sz="half" idx="10"/>
          </p:nvPr>
        </p:nvSpPr>
        <p:spPr/>
        <p:txBody>
          <a:bodyPr/>
          <a:lstStyle/>
          <a:p>
            <a:fld id="{2BCC273E-5031-4402-BB8B-1A7BD4B2481A}"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29232C9E-0B95-4218-8CCA-95348BA35F10}"/>
              </a:ext>
            </a:extLst>
          </p:cNvPr>
          <p:cNvSpPr>
            <a:spLocks noGrp="1"/>
          </p:cNvSpPr>
          <p:nvPr>
            <p:ph type="sldNum" sz="quarter" idx="12"/>
          </p:nvPr>
        </p:nvSpPr>
        <p:spPr/>
        <p:txBody>
          <a:bodyPr/>
          <a:lstStyle/>
          <a:p>
            <a:fld id="{F1FA75FB-747D-4209-99F2-CB63BD33520A}" type="slidenum">
              <a:rPr lang="fr-FR" smtClean="0"/>
              <a:t>8</a:t>
            </a:fld>
            <a:endParaRPr lang="fr-FR"/>
          </a:p>
        </p:txBody>
      </p:sp>
      <p:sp>
        <p:nvSpPr>
          <p:cNvPr id="5" name="Titre 4">
            <a:extLst>
              <a:ext uri="{FF2B5EF4-FFF2-40B4-BE49-F238E27FC236}">
                <a16:creationId xmlns:a16="http://schemas.microsoft.com/office/drawing/2014/main" id="{7FECD27F-57F1-41F6-BEA6-9F81BE9F75E6}"/>
              </a:ext>
            </a:extLst>
          </p:cNvPr>
          <p:cNvSpPr>
            <a:spLocks noGrp="1"/>
          </p:cNvSpPr>
          <p:nvPr>
            <p:ph type="title"/>
          </p:nvPr>
        </p:nvSpPr>
        <p:spPr/>
        <p:txBody>
          <a:bodyPr/>
          <a:lstStyle/>
          <a:p>
            <a:r>
              <a:rPr lang="fr-FR" dirty="0"/>
              <a:t>Paradise, un design pensé pour les patients</a:t>
            </a:r>
          </a:p>
        </p:txBody>
      </p:sp>
      <p:pic>
        <p:nvPicPr>
          <p:cNvPr id="8" name="Picture 8">
            <a:extLst>
              <a:ext uri="{FF2B5EF4-FFF2-40B4-BE49-F238E27FC236}">
                <a16:creationId xmlns:a16="http://schemas.microsoft.com/office/drawing/2014/main" id="{DE19886C-87AA-4630-8F10-369739058A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098"/>
          <a:stretch/>
        </p:blipFill>
        <p:spPr>
          <a:xfrm>
            <a:off x="4465967" y="1604903"/>
            <a:ext cx="3196568" cy="4620014"/>
          </a:xfrm>
          <a:prstGeom prst="rect">
            <a:avLst/>
          </a:prstGeom>
        </p:spPr>
      </p:pic>
      <p:grpSp>
        <p:nvGrpSpPr>
          <p:cNvPr id="6" name="Groupe 5">
            <a:extLst>
              <a:ext uri="{FF2B5EF4-FFF2-40B4-BE49-F238E27FC236}">
                <a16:creationId xmlns:a16="http://schemas.microsoft.com/office/drawing/2014/main" id="{34BFB0DF-AB03-4844-B6A4-B959E913908D}"/>
              </a:ext>
            </a:extLst>
          </p:cNvPr>
          <p:cNvGrpSpPr/>
          <p:nvPr/>
        </p:nvGrpSpPr>
        <p:grpSpPr>
          <a:xfrm>
            <a:off x="949960" y="3020914"/>
            <a:ext cx="4827225" cy="896438"/>
            <a:chOff x="949960" y="3020914"/>
            <a:chExt cx="4827225" cy="896438"/>
          </a:xfrm>
        </p:grpSpPr>
        <p:sp>
          <p:nvSpPr>
            <p:cNvPr id="9" name="Oval 37">
              <a:extLst>
                <a:ext uri="{FF2B5EF4-FFF2-40B4-BE49-F238E27FC236}">
                  <a16:creationId xmlns:a16="http://schemas.microsoft.com/office/drawing/2014/main" id="{1A465F9E-DB24-466B-BE58-6549AE15D557}"/>
                </a:ext>
              </a:extLst>
            </p:cNvPr>
            <p:cNvSpPr/>
            <p:nvPr/>
          </p:nvSpPr>
          <p:spPr>
            <a:xfrm flipV="1">
              <a:off x="5647645" y="3323450"/>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0" name="Straight Connector 38">
              <a:extLst>
                <a:ext uri="{FF2B5EF4-FFF2-40B4-BE49-F238E27FC236}">
                  <a16:creationId xmlns:a16="http://schemas.microsoft.com/office/drawing/2014/main" id="{BA369AD9-D8BC-4F6D-8956-FF759139F73A}"/>
                </a:ext>
              </a:extLst>
            </p:cNvPr>
            <p:cNvCxnSpPr>
              <a:cxnSpLocks/>
              <a:stCxn id="9" idx="2"/>
            </p:cNvCxnSpPr>
            <p:nvPr/>
          </p:nvCxnSpPr>
          <p:spPr>
            <a:xfrm flipH="1">
              <a:off x="4448753" y="3388220"/>
              <a:ext cx="1198892"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6D88036-FA7B-4199-AEB5-42448FA7D323}"/>
                </a:ext>
              </a:extLst>
            </p:cNvPr>
            <p:cNvSpPr/>
            <p:nvPr/>
          </p:nvSpPr>
          <p:spPr>
            <a:xfrm rot="10800000" flipV="1">
              <a:off x="949960" y="3020914"/>
              <a:ext cx="3511864" cy="896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13" name="Oval 45">
              <a:extLst>
                <a:ext uri="{FF2B5EF4-FFF2-40B4-BE49-F238E27FC236}">
                  <a16:creationId xmlns:a16="http://schemas.microsoft.com/office/drawing/2014/main" id="{D0DA5520-6E62-4FB4-A1C6-9F9E85BDDDFD}"/>
                </a:ext>
              </a:extLst>
            </p:cNvPr>
            <p:cNvSpPr/>
            <p:nvPr/>
          </p:nvSpPr>
          <p:spPr>
            <a:xfrm rot="11693424">
              <a:off x="4889262" y="3369287"/>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Text Box 2">
              <a:extLst>
                <a:ext uri="{FF2B5EF4-FFF2-40B4-BE49-F238E27FC236}">
                  <a16:creationId xmlns:a16="http://schemas.microsoft.com/office/drawing/2014/main" id="{47C9C6EF-878A-47DF-A880-39F17A9327E4}"/>
                </a:ext>
              </a:extLst>
            </p:cNvPr>
            <p:cNvSpPr txBox="1">
              <a:spLocks noChangeArrowheads="1"/>
            </p:cNvSpPr>
            <p:nvPr/>
          </p:nvSpPr>
          <p:spPr bwMode="auto">
            <a:xfrm>
              <a:off x="1182042" y="3076710"/>
              <a:ext cx="3209639" cy="838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fr-FR" altLang="fr-FR" sz="1600" b="1" dirty="0">
                  <a:solidFill>
                    <a:srgbClr val="8BBC07"/>
                  </a:solidFill>
                </a:rPr>
                <a:t>Nouveau bouton-poussoir </a:t>
              </a:r>
              <a:r>
                <a:rPr lang="fr-FR" altLang="fr-FR" sz="1600" dirty="0"/>
                <a:t>plus ergonomique pour une meilleure manipulation</a:t>
              </a:r>
            </a:p>
          </p:txBody>
        </p:sp>
      </p:grpSp>
      <p:grpSp>
        <p:nvGrpSpPr>
          <p:cNvPr id="4" name="Groupe 3">
            <a:extLst>
              <a:ext uri="{FF2B5EF4-FFF2-40B4-BE49-F238E27FC236}">
                <a16:creationId xmlns:a16="http://schemas.microsoft.com/office/drawing/2014/main" id="{DD98605F-2729-4709-979F-77E816F50BA7}"/>
              </a:ext>
            </a:extLst>
          </p:cNvPr>
          <p:cNvGrpSpPr/>
          <p:nvPr/>
        </p:nvGrpSpPr>
        <p:grpSpPr>
          <a:xfrm>
            <a:off x="949956" y="1451197"/>
            <a:ext cx="5219656" cy="1162545"/>
            <a:chOff x="949956" y="1451197"/>
            <a:chExt cx="5219656" cy="1162545"/>
          </a:xfrm>
        </p:grpSpPr>
        <p:sp>
          <p:nvSpPr>
            <p:cNvPr id="7" name="Rectangle 6">
              <a:extLst>
                <a:ext uri="{FF2B5EF4-FFF2-40B4-BE49-F238E27FC236}">
                  <a16:creationId xmlns:a16="http://schemas.microsoft.com/office/drawing/2014/main" id="{B477FB58-6796-4EEB-9C4B-56E2F458C2AE}"/>
                </a:ext>
              </a:extLst>
            </p:cNvPr>
            <p:cNvSpPr/>
            <p:nvPr/>
          </p:nvSpPr>
          <p:spPr>
            <a:xfrm rot="10800000" flipV="1">
              <a:off x="949956" y="1717304"/>
              <a:ext cx="3498794" cy="896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12" name="Oval 40">
              <a:extLst>
                <a:ext uri="{FF2B5EF4-FFF2-40B4-BE49-F238E27FC236}">
                  <a16:creationId xmlns:a16="http://schemas.microsoft.com/office/drawing/2014/main" id="{DA20CAF5-5DEE-400D-B3C7-51A5615B6E38}"/>
                </a:ext>
              </a:extLst>
            </p:cNvPr>
            <p:cNvSpPr/>
            <p:nvPr/>
          </p:nvSpPr>
          <p:spPr>
            <a:xfrm rot="11693424">
              <a:off x="4777502" y="1451197"/>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309023DD-BB50-4BA7-A187-D0387665E775}"/>
                </a:ext>
              </a:extLst>
            </p:cNvPr>
            <p:cNvSpPr/>
            <p:nvPr/>
          </p:nvSpPr>
          <p:spPr>
            <a:xfrm>
              <a:off x="1182041" y="1779093"/>
              <a:ext cx="3511865" cy="830997"/>
            </a:xfrm>
            <a:prstGeom prst="rect">
              <a:avLst/>
            </a:prstGeom>
          </p:spPr>
          <p:txBody>
            <a:bodyPr wrap="square">
              <a:spAutoFit/>
            </a:bodyPr>
            <a:lstStyle/>
            <a:p>
              <a:r>
                <a:rPr lang="fr-FR" sz="1600" b="1" dirty="0">
                  <a:solidFill>
                    <a:srgbClr val="8BBC07"/>
                  </a:solidFill>
                </a:rPr>
                <a:t>Design Robuste</a:t>
              </a:r>
            </a:p>
            <a:p>
              <a:r>
                <a:rPr lang="fr-FR" sz="1600" dirty="0"/>
                <a:t>Résiste à l’eau et à la poussière (indice IP68)</a:t>
              </a:r>
            </a:p>
          </p:txBody>
        </p:sp>
        <p:sp>
          <p:nvSpPr>
            <p:cNvPr id="22" name="Oval 37">
              <a:extLst>
                <a:ext uri="{FF2B5EF4-FFF2-40B4-BE49-F238E27FC236}">
                  <a16:creationId xmlns:a16="http://schemas.microsoft.com/office/drawing/2014/main" id="{9E8B7E13-BC5C-4E6B-807C-945AAF4B3140}"/>
                </a:ext>
              </a:extLst>
            </p:cNvPr>
            <p:cNvSpPr/>
            <p:nvPr/>
          </p:nvSpPr>
          <p:spPr>
            <a:xfrm flipV="1">
              <a:off x="6040072" y="2100753"/>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23" name="Straight Connector 38">
              <a:extLst>
                <a:ext uri="{FF2B5EF4-FFF2-40B4-BE49-F238E27FC236}">
                  <a16:creationId xmlns:a16="http://schemas.microsoft.com/office/drawing/2014/main" id="{59BB64C8-1D69-4F7E-BD80-7E7E5FC0BFCF}"/>
                </a:ext>
              </a:extLst>
            </p:cNvPr>
            <p:cNvCxnSpPr>
              <a:cxnSpLocks/>
            </p:cNvCxnSpPr>
            <p:nvPr/>
          </p:nvCxnSpPr>
          <p:spPr>
            <a:xfrm flipH="1">
              <a:off x="4448750" y="2141162"/>
              <a:ext cx="1576130"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grpSp>
      <p:grpSp>
        <p:nvGrpSpPr>
          <p:cNvPr id="32" name="Groupe 31">
            <a:extLst>
              <a:ext uri="{FF2B5EF4-FFF2-40B4-BE49-F238E27FC236}">
                <a16:creationId xmlns:a16="http://schemas.microsoft.com/office/drawing/2014/main" id="{7F803412-4B7B-4824-A4CE-79668F659854}"/>
              </a:ext>
            </a:extLst>
          </p:cNvPr>
          <p:cNvGrpSpPr/>
          <p:nvPr/>
        </p:nvGrpSpPr>
        <p:grpSpPr>
          <a:xfrm>
            <a:off x="949959" y="4370633"/>
            <a:ext cx="9614653" cy="1812093"/>
            <a:chOff x="949959" y="4370633"/>
            <a:chExt cx="9614653" cy="1812093"/>
          </a:xfrm>
        </p:grpSpPr>
        <p:sp>
          <p:nvSpPr>
            <p:cNvPr id="14" name="Oval 50">
              <a:extLst>
                <a:ext uri="{FF2B5EF4-FFF2-40B4-BE49-F238E27FC236}">
                  <a16:creationId xmlns:a16="http://schemas.microsoft.com/office/drawing/2014/main" id="{E7621E1E-9E0C-4339-9065-DF0F6C52CA93}"/>
                </a:ext>
              </a:extLst>
            </p:cNvPr>
            <p:cNvSpPr/>
            <p:nvPr/>
          </p:nvSpPr>
          <p:spPr>
            <a:xfrm rot="11693424">
              <a:off x="4889262" y="4839024"/>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Oval 37">
              <a:extLst>
                <a:ext uri="{FF2B5EF4-FFF2-40B4-BE49-F238E27FC236}">
                  <a16:creationId xmlns:a16="http://schemas.microsoft.com/office/drawing/2014/main" id="{BE1F0324-B279-464B-A6DC-2C51BF73007E}"/>
                </a:ext>
              </a:extLst>
            </p:cNvPr>
            <p:cNvSpPr/>
            <p:nvPr/>
          </p:nvSpPr>
          <p:spPr>
            <a:xfrm flipV="1">
              <a:off x="5647644" y="4673169"/>
              <a:ext cx="129540" cy="12954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8" name="Straight Connector 38">
              <a:extLst>
                <a:ext uri="{FF2B5EF4-FFF2-40B4-BE49-F238E27FC236}">
                  <a16:creationId xmlns:a16="http://schemas.microsoft.com/office/drawing/2014/main" id="{0E03F0C1-F482-4E0F-B6E5-04B25E4F8F83}"/>
                </a:ext>
              </a:extLst>
            </p:cNvPr>
            <p:cNvCxnSpPr>
              <a:cxnSpLocks/>
              <a:stCxn id="17" idx="2"/>
            </p:cNvCxnSpPr>
            <p:nvPr/>
          </p:nvCxnSpPr>
          <p:spPr>
            <a:xfrm flipH="1">
              <a:off x="4448752" y="4737939"/>
              <a:ext cx="1198892" cy="0"/>
            </a:xfrm>
            <a:prstGeom prst="line">
              <a:avLst/>
            </a:prstGeom>
            <a:ln>
              <a:solidFill>
                <a:srgbClr val="83837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1EA14F9-587C-448F-BB6D-025AAAEB828A}"/>
                </a:ext>
              </a:extLst>
            </p:cNvPr>
            <p:cNvSpPr/>
            <p:nvPr/>
          </p:nvSpPr>
          <p:spPr>
            <a:xfrm rot="10800000" flipV="1">
              <a:off x="949959" y="4370633"/>
              <a:ext cx="3511864" cy="896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fr-FR" sz="1600" dirty="0">
                <a:solidFill>
                  <a:schemeClr val="tx1"/>
                </a:solidFill>
              </a:endParaRPr>
            </a:p>
          </p:txBody>
        </p:sp>
        <p:sp>
          <p:nvSpPr>
            <p:cNvPr id="20" name="Oval 45">
              <a:extLst>
                <a:ext uri="{FF2B5EF4-FFF2-40B4-BE49-F238E27FC236}">
                  <a16:creationId xmlns:a16="http://schemas.microsoft.com/office/drawing/2014/main" id="{31953D74-CD2C-4DCC-A776-503E86F69092}"/>
                </a:ext>
              </a:extLst>
            </p:cNvPr>
            <p:cNvSpPr/>
            <p:nvPr/>
          </p:nvSpPr>
          <p:spPr>
            <a:xfrm rot="11693424">
              <a:off x="4889261" y="4719006"/>
              <a:ext cx="296946" cy="296946"/>
            </a:xfrm>
            <a:prstGeom prst="ellipse">
              <a:avLst/>
            </a:prstGeom>
            <a:noFill/>
            <a:ln w="635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 Box 2">
              <a:extLst>
                <a:ext uri="{FF2B5EF4-FFF2-40B4-BE49-F238E27FC236}">
                  <a16:creationId xmlns:a16="http://schemas.microsoft.com/office/drawing/2014/main" id="{AB576B4D-7CB1-49B2-81DC-F3FCC99F1975}"/>
                </a:ext>
              </a:extLst>
            </p:cNvPr>
            <p:cNvSpPr txBox="1">
              <a:spLocks noChangeArrowheads="1"/>
            </p:cNvSpPr>
            <p:nvPr/>
          </p:nvSpPr>
          <p:spPr bwMode="auto">
            <a:xfrm>
              <a:off x="1182041" y="4426429"/>
              <a:ext cx="3209639" cy="838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r>
                <a:rPr lang="fr-FR" sz="1600" b="1" dirty="0">
                  <a:solidFill>
                    <a:srgbClr val="8BBC07"/>
                  </a:solidFill>
                </a:rPr>
                <a:t>Nouveau boitier </a:t>
              </a:r>
              <a:r>
                <a:rPr lang="fr-FR" sz="1600" dirty="0"/>
                <a:t>esthétique et confortable. Disponible en 7 couleurs.</a:t>
              </a:r>
            </a:p>
          </p:txBody>
        </p:sp>
        <p:pic>
          <p:nvPicPr>
            <p:cNvPr id="24" name="Picture 3">
              <a:extLst>
                <a:ext uri="{FF2B5EF4-FFF2-40B4-BE49-F238E27FC236}">
                  <a16:creationId xmlns:a16="http://schemas.microsoft.com/office/drawing/2014/main" id="{82B29100-9F17-464B-98C1-A004521D89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08537" y="5793788"/>
              <a:ext cx="1131888" cy="388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Picture 4">
              <a:extLst>
                <a:ext uri="{FF2B5EF4-FFF2-40B4-BE49-F238E27FC236}">
                  <a16:creationId xmlns:a16="http://schemas.microsoft.com/office/drawing/2014/main" id="{4C98222F-16C3-49FC-9ABB-97739A22D8E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72175" y="5793788"/>
              <a:ext cx="1112837" cy="369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6" name="Picture 5">
              <a:extLst>
                <a:ext uri="{FF2B5EF4-FFF2-40B4-BE49-F238E27FC236}">
                  <a16:creationId xmlns:a16="http://schemas.microsoft.com/office/drawing/2014/main" id="{7CB9A9A5-65C4-44AA-860D-E5EE3C779C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80684" y="5793788"/>
              <a:ext cx="1001713" cy="368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7" name="Picture 6">
              <a:extLst>
                <a:ext uri="{FF2B5EF4-FFF2-40B4-BE49-F238E27FC236}">
                  <a16:creationId xmlns:a16="http://schemas.microsoft.com/office/drawing/2014/main" id="{47ECC83F-865E-4682-AA7D-2627B014937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10337" y="5793788"/>
              <a:ext cx="1227137" cy="369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8" name="Picture 7">
              <a:extLst>
                <a:ext uri="{FF2B5EF4-FFF2-40B4-BE49-F238E27FC236}">
                  <a16:creationId xmlns:a16="http://schemas.microsoft.com/office/drawing/2014/main" id="{473381D1-67DA-4B86-8D4E-AA5E157BAAF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474000" y="5793788"/>
              <a:ext cx="1090612" cy="387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9" name="Picture 8">
              <a:extLst>
                <a:ext uri="{FF2B5EF4-FFF2-40B4-BE49-F238E27FC236}">
                  <a16:creationId xmlns:a16="http://schemas.microsoft.com/office/drawing/2014/main" id="{6402E149-D9FD-4090-A001-3F41F2E93F8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478800" y="5793788"/>
              <a:ext cx="1285875" cy="388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 name="Picture 9">
              <a:extLst>
                <a:ext uri="{FF2B5EF4-FFF2-40B4-BE49-F238E27FC236}">
                  <a16:creationId xmlns:a16="http://schemas.microsoft.com/office/drawing/2014/main" id="{89693554-5530-492F-B171-D2A36BFABFF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346912" y="5793788"/>
              <a:ext cx="1190625" cy="388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31" name="Image 30" descr="Une image contenant personne, intérieur, homme, regardant&#10;&#10;Description générée automatiquement">
            <a:extLst>
              <a:ext uri="{FF2B5EF4-FFF2-40B4-BE49-F238E27FC236}">
                <a16:creationId xmlns:a16="http://schemas.microsoft.com/office/drawing/2014/main" id="{1A011C96-B718-4A90-B592-7C7AA874ED5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249" t="4223" r="1010" b="22980"/>
          <a:stretch/>
        </p:blipFill>
        <p:spPr>
          <a:xfrm>
            <a:off x="8912138" y="1825469"/>
            <a:ext cx="2441662" cy="2600960"/>
          </a:xfrm>
          <a:prstGeom prst="rect">
            <a:avLst/>
          </a:prstGeom>
        </p:spPr>
      </p:pic>
    </p:spTree>
    <p:custDataLst>
      <p:tags r:id="rId1"/>
    </p:custDataLst>
    <p:extLst>
      <p:ext uri="{BB962C8B-B14F-4D97-AF65-F5344CB8AC3E}">
        <p14:creationId xmlns:p14="http://schemas.microsoft.com/office/powerpoint/2010/main" val="154382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93BF7B-D35A-4381-B24C-B7EE0F1AC860}"/>
              </a:ext>
            </a:extLst>
          </p:cNvPr>
          <p:cNvSpPr>
            <a:spLocks noGrp="1"/>
          </p:cNvSpPr>
          <p:nvPr>
            <p:ph type="dt" sz="half" idx="2"/>
          </p:nvPr>
        </p:nvSpPr>
        <p:spPr/>
        <p:txBody>
          <a:bodyPr/>
          <a:lstStyle/>
          <a:p>
            <a:fld id="{B1F8EAE8-A888-4BC6-AC83-9A7B674CF653}" type="datetime1">
              <a:rPr lang="fr-FR" smtClean="0"/>
              <a:t>05/11/2020</a:t>
            </a:fld>
            <a:endParaRPr lang="fr-FR"/>
          </a:p>
        </p:txBody>
      </p:sp>
      <p:sp>
        <p:nvSpPr>
          <p:cNvPr id="3" name="Espace réservé du numéro de diapositive 2">
            <a:extLst>
              <a:ext uri="{FF2B5EF4-FFF2-40B4-BE49-F238E27FC236}">
                <a16:creationId xmlns:a16="http://schemas.microsoft.com/office/drawing/2014/main" id="{DAA38D35-5E6B-4A25-A582-012AD1929555}"/>
              </a:ext>
            </a:extLst>
          </p:cNvPr>
          <p:cNvSpPr>
            <a:spLocks noGrp="1"/>
          </p:cNvSpPr>
          <p:nvPr>
            <p:ph type="sldNum" sz="quarter" idx="4"/>
          </p:nvPr>
        </p:nvSpPr>
        <p:spPr>
          <a:xfrm>
            <a:off x="8691623" y="6249285"/>
            <a:ext cx="2743200" cy="365125"/>
          </a:xfrm>
        </p:spPr>
        <p:txBody>
          <a:bodyPr/>
          <a:lstStyle/>
          <a:p>
            <a:fld id="{F1FA75FB-747D-4209-99F2-CB63BD33520A}" type="slidenum">
              <a:rPr lang="fr-FR" smtClean="0"/>
              <a:t>9</a:t>
            </a:fld>
            <a:endParaRPr lang="fr-FR"/>
          </a:p>
        </p:txBody>
      </p:sp>
      <p:sp>
        <p:nvSpPr>
          <p:cNvPr id="5" name="Titre 4">
            <a:extLst>
              <a:ext uri="{FF2B5EF4-FFF2-40B4-BE49-F238E27FC236}">
                <a16:creationId xmlns:a16="http://schemas.microsoft.com/office/drawing/2014/main" id="{E6B3ED8E-9917-4D1C-B550-59FA78E4913B}"/>
              </a:ext>
            </a:extLst>
          </p:cNvPr>
          <p:cNvSpPr>
            <a:spLocks noGrp="1"/>
          </p:cNvSpPr>
          <p:nvPr>
            <p:ph type="title"/>
          </p:nvPr>
        </p:nvSpPr>
        <p:spPr>
          <a:xfrm>
            <a:off x="711844" y="407824"/>
            <a:ext cx="10515600" cy="896439"/>
          </a:xfrm>
        </p:spPr>
        <p:txBody>
          <a:bodyPr/>
          <a:lstStyle/>
          <a:p>
            <a:r>
              <a:rPr lang="fr-FR" dirty="0"/>
              <a:t>Démonstrations sonores - à distance </a:t>
            </a:r>
          </a:p>
        </p:txBody>
      </p:sp>
      <p:pic>
        <p:nvPicPr>
          <p:cNvPr id="13" name="Espace réservé pour une image  12" descr="Une image contenant bâtiment, pont, clôture&#10;&#10;Description générée automatiquement">
            <a:extLst>
              <a:ext uri="{FF2B5EF4-FFF2-40B4-BE49-F238E27FC236}">
                <a16:creationId xmlns:a16="http://schemas.microsoft.com/office/drawing/2014/main" id="{7078AB52-BCC0-416B-9E94-DF9A07B3649A}"/>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t="35838" b="35838"/>
          <a:stretch>
            <a:fillRect/>
          </a:stretch>
        </p:blipFill>
        <p:spPr>
          <a:xfrm>
            <a:off x="838200" y="1663700"/>
            <a:ext cx="4117376" cy="1765300"/>
          </a:xfrm>
        </p:spPr>
      </p:pic>
      <p:sp>
        <p:nvSpPr>
          <p:cNvPr id="14" name="Rectangle 13">
            <a:extLst>
              <a:ext uri="{FF2B5EF4-FFF2-40B4-BE49-F238E27FC236}">
                <a16:creationId xmlns:a16="http://schemas.microsoft.com/office/drawing/2014/main" id="{706D96AF-ADA9-4841-9349-08095A617BE8}"/>
              </a:ext>
            </a:extLst>
          </p:cNvPr>
          <p:cNvSpPr/>
          <p:nvPr/>
        </p:nvSpPr>
        <p:spPr>
          <a:xfrm>
            <a:off x="5126620" y="1663700"/>
            <a:ext cx="6100824" cy="47864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Content Placeholder 2">
            <a:extLst>
              <a:ext uri="{FF2B5EF4-FFF2-40B4-BE49-F238E27FC236}">
                <a16:creationId xmlns:a16="http://schemas.microsoft.com/office/drawing/2014/main" id="{4698D1DE-44E1-4441-BC2D-76E37FA6CE64}"/>
              </a:ext>
            </a:extLst>
          </p:cNvPr>
          <p:cNvSpPr txBox="1">
            <a:spLocks/>
          </p:cNvSpPr>
          <p:nvPr/>
        </p:nvSpPr>
        <p:spPr>
          <a:xfrm>
            <a:off x="5411610" y="2042272"/>
            <a:ext cx="5209498" cy="4219316"/>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accent2"/>
                </a:solidFill>
                <a:latin typeface="+mn-lt"/>
                <a:ea typeface="+mn-ea"/>
                <a:cs typeface="+mn-cs"/>
              </a:defRPr>
            </a:lvl1pPr>
            <a:lvl2pPr marL="742950" indent="-285750" algn="l" defTabSz="914400" rtl="0" eaLnBrk="1" latinLnBrk="0" hangingPunct="1">
              <a:lnSpc>
                <a:spcPct val="90000"/>
              </a:lnSpc>
              <a:spcBef>
                <a:spcPts val="500"/>
              </a:spcBef>
              <a:buFont typeface="Wingdings" panose="05000000000000000000" pitchFamily="2" charset="2"/>
              <a:buChar char="ü"/>
              <a:defRPr sz="1600" kern="1200">
                <a:solidFill>
                  <a:schemeClr val="accent2"/>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Ø"/>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4pPr>
            <a:lvl5pPr marL="2114550" indent="-285750" algn="l" defTabSz="914400" rtl="0" eaLnBrk="1" latinLnBrk="0" hangingPunct="1">
              <a:lnSpc>
                <a:spcPct val="90000"/>
              </a:lnSpc>
              <a:spcBef>
                <a:spcPts val="500"/>
              </a:spcBef>
              <a:buFont typeface="Courier New" panose="02070309020205020404" pitchFamily="49" charset="0"/>
              <a:buChar char="o"/>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Recommandations :</a:t>
            </a:r>
          </a:p>
          <a:p>
            <a:endParaRPr lang="fr-FR" dirty="0"/>
          </a:p>
          <a:p>
            <a:pPr lvl="1"/>
            <a:r>
              <a:rPr lang="fr-FR" dirty="0"/>
              <a:t>Demandez à votre interlocuteur de brancher un casque sur son ordinateur </a:t>
            </a:r>
          </a:p>
          <a:p>
            <a:pPr lvl="1"/>
            <a:r>
              <a:rPr lang="fr-FR" dirty="0"/>
              <a:t>Demandez à votre interlocuteur de régler le volume de son ordinateur au maximum</a:t>
            </a:r>
          </a:p>
          <a:p>
            <a:pPr lvl="1"/>
            <a:r>
              <a:rPr lang="fr-FR" dirty="0"/>
              <a:t>Demandez à votre interlocuteur de cliquer successivement sur ces 3 vidéos :</a:t>
            </a:r>
          </a:p>
          <a:p>
            <a:r>
              <a:rPr lang="fr-FR" dirty="0"/>
              <a:t>Suppression de bruit : </a:t>
            </a:r>
            <a:r>
              <a:rPr lang="fr-FR" dirty="0">
                <a:hlinkClick r:id="rId5"/>
              </a:rPr>
              <a:t>ICI</a:t>
            </a:r>
            <a:endParaRPr lang="fr-FR" dirty="0"/>
          </a:p>
          <a:p>
            <a:r>
              <a:rPr lang="fr-FR" dirty="0" err="1"/>
              <a:t>Réhausseur</a:t>
            </a:r>
            <a:r>
              <a:rPr lang="fr-FR" dirty="0"/>
              <a:t> de Parole : </a:t>
            </a:r>
            <a:r>
              <a:rPr lang="fr-FR" dirty="0">
                <a:hlinkClick r:id="rId6"/>
              </a:rPr>
              <a:t>ICI</a:t>
            </a:r>
            <a:endParaRPr lang="fr-FR" dirty="0"/>
          </a:p>
          <a:p>
            <a:r>
              <a:rPr lang="fr-FR" dirty="0"/>
              <a:t>Directivité avec capteur de mouvements : </a:t>
            </a:r>
            <a:r>
              <a:rPr lang="fr-FR" dirty="0">
                <a:hlinkClick r:id="rId7"/>
              </a:rPr>
              <a:t>ICI</a:t>
            </a:r>
            <a:endParaRPr lang="fr-FR" dirty="0"/>
          </a:p>
          <a:p>
            <a:pPr marL="457200" lvl="1" indent="0">
              <a:buNone/>
            </a:pPr>
            <a:endParaRPr lang="fr-FR" dirty="0"/>
          </a:p>
        </p:txBody>
      </p:sp>
      <p:sp>
        <p:nvSpPr>
          <p:cNvPr id="8" name="Rounded Rectangle 9">
            <a:extLst>
              <a:ext uri="{FF2B5EF4-FFF2-40B4-BE49-F238E27FC236}">
                <a16:creationId xmlns:a16="http://schemas.microsoft.com/office/drawing/2014/main" id="{6BC311F1-6A14-41DB-84BE-712EA98E27A5}"/>
              </a:ext>
            </a:extLst>
          </p:cNvPr>
          <p:cNvSpPr/>
          <p:nvPr/>
        </p:nvSpPr>
        <p:spPr>
          <a:xfrm>
            <a:off x="7843034" y="243590"/>
            <a:ext cx="2778074" cy="1184383"/>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 DISTANCE</a:t>
            </a:r>
          </a:p>
        </p:txBody>
      </p:sp>
    </p:spTree>
    <p:custDataLst>
      <p:tags r:id="rId1"/>
    </p:custDataLst>
    <p:extLst>
      <p:ext uri="{BB962C8B-B14F-4D97-AF65-F5344CB8AC3E}">
        <p14:creationId xmlns:p14="http://schemas.microsoft.com/office/powerpoint/2010/main" val="71281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accel="50000" decel="50000" fill="hold" grpId="1" nodeType="withEffect">
                                  <p:stCondLst>
                                    <p:cond delay="0"/>
                                  </p:stCondLst>
                                  <p:childTnLst>
                                    <p:animMotion origin="layout" path="M -8.33333E-7 0.03264 L -8.33333E-7 2.96296E-6 " pathEditMode="relative" rAng="0" ptsTypes="AA">
                                      <p:cBhvr>
                                        <p:cTn id="9" dur="500" fill="hold"/>
                                        <p:tgtEl>
                                          <p:spTgt spid="8"/>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Phonak">
      <a:dk1>
        <a:srgbClr val="000000"/>
      </a:dk1>
      <a:lt1>
        <a:srgbClr val="FFFFFF"/>
      </a:lt1>
      <a:dk2>
        <a:srgbClr val="403F38"/>
      </a:dk2>
      <a:lt2>
        <a:srgbClr val="FFFFFF"/>
      </a:lt2>
      <a:accent1>
        <a:srgbClr val="8BBC07"/>
      </a:accent1>
      <a:accent2>
        <a:srgbClr val="403F38"/>
      </a:accent2>
      <a:accent3>
        <a:srgbClr val="83837F"/>
      </a:accent3>
      <a:accent4>
        <a:srgbClr val="B3B2AF"/>
      </a:accent4>
      <a:accent5>
        <a:srgbClr val="D9D9D7"/>
      </a:accent5>
      <a:accent6>
        <a:srgbClr val="EBEBE6"/>
      </a:accent6>
      <a:hlink>
        <a:srgbClr val="0C0C0C"/>
      </a:hlink>
      <a:folHlink>
        <a:srgbClr val="0C0C0C"/>
      </a:folHlink>
    </a:clrScheme>
    <a:fontScheme name="Personnalisé 1">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2248</Words>
  <Application>Microsoft Office PowerPoint</Application>
  <PresentationFormat>Grand écran</PresentationFormat>
  <Paragraphs>424</Paragraphs>
  <Slides>42</Slides>
  <Notes>18</Notes>
  <HiddenSlides>13</HiddenSlides>
  <MMClips>6</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42</vt:i4>
      </vt:variant>
    </vt:vector>
  </HeadingPairs>
  <TitlesOfParts>
    <vt:vector size="47" baseType="lpstr">
      <vt:lpstr>Arial</vt:lpstr>
      <vt:lpstr>Calibri</vt:lpstr>
      <vt:lpstr>Courier New</vt:lpstr>
      <vt:lpstr>Wingdings</vt:lpstr>
      <vt:lpstr>Thème Office</vt:lpstr>
      <vt:lpstr>Votre modèle de présentation</vt:lpstr>
      <vt:lpstr>Soins auditifs et soins de l’audition de vos patients</vt:lpstr>
      <vt:lpstr>Notre centre auditif</vt:lpstr>
      <vt:lpstr>Quelques statistiques sur l’audition…</vt:lpstr>
      <vt:lpstr>Spot TV  - Nouvelle technologie Phonak Audéo Paradise</vt:lpstr>
      <vt:lpstr>Paradise, une qualité sonore inégalée </vt:lpstr>
      <vt:lpstr>Paradise, une solution auditive qui simplifie la vie</vt:lpstr>
      <vt:lpstr>Paradise, un design pensé pour les patients</vt:lpstr>
      <vt:lpstr>Démonstrations sonores - à distance </vt:lpstr>
      <vt:lpstr>Démonstrations sonores – en face-à-face</vt:lpstr>
      <vt:lpstr>Réhausseur de parole </vt:lpstr>
      <vt:lpstr>Suppression dynamique du bruit</vt:lpstr>
      <vt:lpstr>Directivité avec capteur de mouvements</vt:lpstr>
      <vt:lpstr>Présentation de notre centre auditif </vt:lpstr>
      <vt:lpstr>Ce que nous offrons aux patients…</vt:lpstr>
      <vt:lpstr>Nos services pour l’audition</vt:lpstr>
      <vt:lpstr>De nouveaux outils pour le suivi d’appareillage des patients</vt:lpstr>
      <vt:lpstr>Procédures pour garantir le respect des gestes barrières</vt:lpstr>
      <vt:lpstr>Pourquoi choisir notre centre auditif comme partenaire ? </vt:lpstr>
      <vt:lpstr>Merci !</vt:lpstr>
      <vt:lpstr>Slides Annexes sur L’AUDITION</vt:lpstr>
      <vt:lpstr>Les conséquences de la perte auditive</vt:lpstr>
      <vt:lpstr>Les freins à la correction auditive</vt:lpstr>
      <vt:lpstr>Pourquoi les patients sont-ils réticents face aux aides auditives ?</vt:lpstr>
      <vt:lpstr>Les médecins ont un rôle important lorsqu’il s’agit d’encourager les patients concernés par une perte auditive</vt:lpstr>
      <vt:lpstr>Lever les freins à l’appareillage : les impacts positifs de l’appareillage</vt:lpstr>
      <vt:lpstr>En quoi un appareillage précoce peut-il être bénéfique ? </vt:lpstr>
      <vt:lpstr>Les différentes catégories d’aides auditives </vt:lpstr>
      <vt:lpstr>Le patient au cœur de la démarche d’innovation </vt:lpstr>
      <vt:lpstr>Slides Annexes sur Phonak Audéo Paradise</vt:lpstr>
      <vt:lpstr>L’aide auditive : un système de communication miniaturisé pour vos patients</vt:lpstr>
      <vt:lpstr>Répondre aux besoins des patients </vt:lpstr>
      <vt:lpstr>Nouveau… Phonak Audéo Paradise !</vt:lpstr>
      <vt:lpstr>Nouvelle avancée technologique : la puce PRISMTM </vt:lpstr>
      <vt:lpstr>Paradise de Phonak : une qualité sonore inégalée</vt:lpstr>
      <vt:lpstr>Qualité sonore inégalée : nouveau traitement </vt:lpstr>
      <vt:lpstr>Qualité sonore inégalée : nouvelles fonctions</vt:lpstr>
      <vt:lpstr>Qualité sonore inégalée : nouvelles fonctions</vt:lpstr>
      <vt:lpstr>Qualité sonore inégalée : nouvelles fonctions</vt:lpstr>
      <vt:lpstr>Paradise : une solution qui facilite la vie des patients</vt:lpstr>
      <vt:lpstr>Paradise : se connecte aux appareils Bluetooth</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Ferrer, Faustine</dc:creator>
  <cp:lastModifiedBy>Ferrer, Faustine</cp:lastModifiedBy>
  <cp:revision>133</cp:revision>
  <dcterms:created xsi:type="dcterms:W3CDTF">2019-01-07T14:03:58Z</dcterms:created>
  <dcterms:modified xsi:type="dcterms:W3CDTF">2020-11-05T08:00:13Z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F2FE21F4-E8C3-4C57-AB42-754BA08825A3</vt:lpwstr>
  </property>
  <property fmtid="{D5CDD505-2E9C-101B-9397-08002B2CF9AE}" pid="3" name="ArticulatePath">
    <vt:lpwstr>Annotation-Présentation_Médecins_ORL_Paradise</vt:lpwstr>
  </property>
</Properties>
</file>